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83" r:id="rId3"/>
    <p:sldId id="279" r:id="rId4"/>
    <p:sldId id="280" r:id="rId5"/>
    <p:sldId id="281" r:id="rId6"/>
    <p:sldId id="284" r:id="rId7"/>
    <p:sldId id="285" r:id="rId8"/>
    <p:sldId id="286" r:id="rId9"/>
    <p:sldId id="289" r:id="rId10"/>
    <p:sldId id="287" r:id="rId11"/>
    <p:sldId id="290" r:id="rId12"/>
    <p:sldId id="268" r:id="rId13"/>
    <p:sldId id="271" r:id="rId14"/>
    <p:sldId id="275" r:id="rId15"/>
    <p:sldId id="273" r:id="rId16"/>
    <p:sldId id="28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887"/>
    <a:srgbClr val="25589A"/>
    <a:srgbClr val="39A3D3"/>
    <a:srgbClr val="4E90C3"/>
    <a:srgbClr val="25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145" autoAdjust="0"/>
  </p:normalViewPr>
  <p:slideViewPr>
    <p:cSldViewPr snapToGrid="0">
      <p:cViewPr varScale="1">
        <p:scale>
          <a:sx n="79" d="100"/>
          <a:sy n="79" d="100"/>
        </p:scale>
        <p:origin x="12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5665D-6D4E-40B8-893E-C2618C612FE7}"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B35A4-483B-4A67-811A-6DE9D809688A}" type="slidenum">
              <a:rPr lang="en-GB" smtClean="0"/>
              <a:t>‹#›</a:t>
            </a:fld>
            <a:endParaRPr lang="en-GB"/>
          </a:p>
        </p:txBody>
      </p:sp>
    </p:spTree>
    <p:extLst>
      <p:ext uri="{BB962C8B-B14F-4D97-AF65-F5344CB8AC3E}">
        <p14:creationId xmlns:p14="http://schemas.microsoft.com/office/powerpoint/2010/main" val="7962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Government has published its Industrial Strategy Green Paper.</a:t>
            </a:r>
          </a:p>
          <a:p>
            <a:endParaRPr lang="en-GB" dirty="0"/>
          </a:p>
          <a:p>
            <a:r>
              <a:rPr lang="en-GB" dirty="0"/>
              <a:t>It outlines the eight “high-growth” sectors – between 1997 and 2022 these sectors have contributed roughly 60% of all productivity growth. </a:t>
            </a:r>
          </a:p>
          <a:p>
            <a:endParaRPr lang="en-GB" dirty="0"/>
          </a:p>
          <a:p>
            <a:r>
              <a:rPr lang="en-GB" dirty="0"/>
              <a:t>In the next stage of strategy development, the Government will be prioritising subsectors within these broad sectors that meet the IS objectives and where there is evidence that policy can address barriers to growth. ]</a:t>
            </a:r>
          </a:p>
          <a:p>
            <a:endParaRPr lang="en-GB" dirty="0"/>
          </a:p>
          <a:p>
            <a:r>
              <a:rPr lang="en-GB" dirty="0"/>
              <a:t>Aim is to publish IS and Sector Plans alongside the multi-year Spending Review in Spring 2025.</a:t>
            </a:r>
          </a:p>
          <a:p>
            <a:endParaRPr lang="en-GB" dirty="0"/>
          </a:p>
          <a:p>
            <a:r>
              <a:rPr lang="en-GB" dirty="0"/>
              <a:t>POLL – eight high </a:t>
            </a:r>
            <a:r>
              <a:rPr lang="en-GB"/>
              <a:t>growth sectors</a:t>
            </a:r>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a:t>
            </a:fld>
            <a:endParaRPr lang="en-GB"/>
          </a:p>
        </p:txBody>
      </p:sp>
    </p:spTree>
    <p:extLst>
      <p:ext uri="{BB962C8B-B14F-4D97-AF65-F5344CB8AC3E}">
        <p14:creationId xmlns:p14="http://schemas.microsoft.com/office/powerpoint/2010/main" val="233582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10</a:t>
            </a:fld>
            <a:endParaRPr lang="en-GB"/>
          </a:p>
        </p:txBody>
      </p:sp>
    </p:spTree>
    <p:extLst>
      <p:ext uri="{BB962C8B-B14F-4D97-AF65-F5344CB8AC3E}">
        <p14:creationId xmlns:p14="http://schemas.microsoft.com/office/powerpoint/2010/main" val="250117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11</a:t>
            </a:fld>
            <a:endParaRPr lang="en-GB"/>
          </a:p>
        </p:txBody>
      </p:sp>
    </p:spTree>
    <p:extLst>
      <p:ext uri="{BB962C8B-B14F-4D97-AF65-F5344CB8AC3E}">
        <p14:creationId xmlns:p14="http://schemas.microsoft.com/office/powerpoint/2010/main" val="66456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15) How can investment into infrastructure support the industrial strategy? What can the </a:t>
            </a:r>
            <a:r>
              <a:rPr lang="en-GB" dirty="0"/>
              <a:t>UK</a:t>
            </a:r>
            <a:r>
              <a:rPr lang="en-GB" b="0" i="0" dirty="0">
                <a:solidFill>
                  <a:srgbClr val="0B0C0C"/>
                </a:solidFill>
                <a:effectLst/>
                <a:latin typeface="GDS Transport"/>
              </a:rPr>
              <a:t> government do to better support this and facilitate co-investment? How does this differ across infrastructure classes?</a:t>
            </a:r>
          </a:p>
          <a:p>
            <a:endParaRPr lang="en-GB" b="0" i="0" dirty="0">
              <a:solidFill>
                <a:srgbClr val="0B0C0C"/>
              </a:solidFill>
              <a:effectLst/>
              <a:latin typeface="GDS Transport"/>
            </a:endParaRPr>
          </a:p>
          <a:p>
            <a:r>
              <a:rPr lang="en-GB" b="0" i="0" dirty="0">
                <a:solidFill>
                  <a:srgbClr val="0B0C0C"/>
                </a:solidFill>
                <a:effectLst/>
                <a:latin typeface="GDS Transport"/>
              </a:rPr>
              <a:t>Growth-driving sectors also require high-quality infrastructure and transport connectivity. A resilient, safe, and secure transport network provides access to social and economic opportunity, and is fundamental to business investment and location decisions.</a:t>
            </a:r>
          </a:p>
          <a:p>
            <a:endParaRPr lang="en-GB" b="0" i="0" dirty="0">
              <a:solidFill>
                <a:srgbClr val="0B0C0C"/>
              </a:solidFill>
              <a:effectLst/>
              <a:latin typeface="GDS Transport"/>
            </a:endParaRPr>
          </a:p>
          <a:p>
            <a:pPr algn="l"/>
            <a:r>
              <a:rPr lang="en-GB" b="0" i="0" dirty="0">
                <a:solidFill>
                  <a:srgbClr val="0B0C0C"/>
                </a:solidFill>
                <a:effectLst/>
                <a:latin typeface="GDS Transport"/>
              </a:rPr>
              <a:t>A lack of housing in some places across the UK also prevents labour markets from operating effectively and prevents successful agglomerations.</a:t>
            </a:r>
          </a:p>
          <a:p>
            <a:pPr algn="l"/>
            <a:r>
              <a:rPr lang="en-GB" b="0" i="0" dirty="0">
                <a:solidFill>
                  <a:srgbClr val="0B0C0C"/>
                </a:solidFill>
                <a:effectLst/>
                <a:latin typeface="GDS Transport"/>
              </a:rPr>
              <a:t>Further, additional data centre capacity and access to fast, secure, and reliable digital connectivity is essential to enabling economic growth and to reap the transformational productivity benefits of digitalisation and the adoption of AI. </a:t>
            </a:r>
          </a:p>
          <a:p>
            <a:endParaRPr lang="en-GB" dirty="0"/>
          </a:p>
          <a:p>
            <a:r>
              <a:rPr lang="en-GB" b="0" i="0" dirty="0">
                <a:solidFill>
                  <a:srgbClr val="0B0C0C"/>
                </a:solidFill>
                <a:effectLst/>
                <a:latin typeface="GDS Transport"/>
              </a:rPr>
              <a:t>The government is developing a 10-year infrastructure strategy, which will be aligned with the industrial strategy, and is in the early stages of developing a rolling stock strategy.</a:t>
            </a:r>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12</a:t>
            </a:fld>
            <a:endParaRPr lang="en-GB"/>
          </a:p>
        </p:txBody>
      </p:sp>
    </p:spTree>
    <p:extLst>
      <p:ext uri="{BB962C8B-B14F-4D97-AF65-F5344CB8AC3E}">
        <p14:creationId xmlns:p14="http://schemas.microsoft.com/office/powerpoint/2010/main" val="409397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There is no single solution to boosting investment in the growth-driving sectors, so the industrial strategy is considering a range of policy areas, including – but not limited to – mobilising capital to ensure businesses have sufficient access to finance and using procurement policy to deliver value for money while supporting growth.</a:t>
            </a:r>
          </a:p>
          <a:p>
            <a:endParaRPr lang="en-GB" b="0" i="0" dirty="0">
              <a:solidFill>
                <a:srgbClr val="0B0C0C"/>
              </a:solidFill>
              <a:effectLst/>
              <a:latin typeface="GDS Transport"/>
            </a:endParaRPr>
          </a:p>
          <a:p>
            <a:r>
              <a:rPr lang="en-GB" b="0" i="0" dirty="0">
                <a:solidFill>
                  <a:srgbClr val="0B0C0C"/>
                </a:solidFill>
                <a:effectLst/>
                <a:latin typeface="GDS Transport"/>
              </a:rPr>
              <a:t>21) What are the main factors that influence businesses’ investment decisions? Do these differ for the growth-driving sectors and based on the nature of the investment (for example buildings, machinery and equipment, vehicles, software, </a:t>
            </a:r>
            <a:r>
              <a:rPr lang="en-GB" dirty="0"/>
              <a:t>RDI</a:t>
            </a:r>
            <a:r>
              <a:rPr lang="en-GB" b="0" i="0" dirty="0">
                <a:solidFill>
                  <a:srgbClr val="0B0C0C"/>
                </a:solidFill>
                <a:effectLst/>
                <a:latin typeface="GDS Transport"/>
              </a:rPr>
              <a:t>, workforce skills) and types of firms (large, small, domestic, international, across different regions)?</a:t>
            </a:r>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13</a:t>
            </a:fld>
            <a:endParaRPr lang="en-GB"/>
          </a:p>
        </p:txBody>
      </p:sp>
    </p:spTree>
    <p:extLst>
      <p:ext uri="{BB962C8B-B14F-4D97-AF65-F5344CB8AC3E}">
        <p14:creationId xmlns:p14="http://schemas.microsoft.com/office/powerpoint/2010/main" val="420356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to get data on this as we currently only have access to Standard Industrial Classification data  -  I would welcome any input from partners/ Board members who have access to datasets that can provide a more granular quantitative understanding of the landscape. </a:t>
            </a:r>
          </a:p>
          <a:p>
            <a:endParaRPr lang="en-GB" dirty="0"/>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14</a:t>
            </a:fld>
            <a:endParaRPr lang="en-GB"/>
          </a:p>
        </p:txBody>
      </p:sp>
    </p:spTree>
    <p:extLst>
      <p:ext uri="{BB962C8B-B14F-4D97-AF65-F5344CB8AC3E}">
        <p14:creationId xmlns:p14="http://schemas.microsoft.com/office/powerpoint/2010/main" val="157282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The starting point is that successful clusters are characterised by strong concentrations of employment, output, high productivity and innovation. Within this, clusters can be strong in different ways: either having deep expertise in a concentrated spatial area, or encompassing related businesses and employees in broad spatial areas that cross administrative boundaries.</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Clusters can take any geographical shape and often span large geographical areas, cutting across local government boundaries and nations of the UK. When defining clusters, the government will need to strike a balance between alignment with existing administrative and policy structures, and not imposing arbitrary restrictions. </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This green paper seeks evidence and analysis to build on this high-level methodology. The responses will be used alongside further work and engagement with experts inside and outside of government, and within places themselves, to deepen the understanding of sectoral clusters and helpful placed-based policy interventions for growing sectors and attracting investment.</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15</a:t>
            </a:fld>
            <a:endParaRPr lang="en-GB"/>
          </a:p>
        </p:txBody>
      </p:sp>
    </p:spTree>
    <p:extLst>
      <p:ext uri="{BB962C8B-B14F-4D97-AF65-F5344CB8AC3E}">
        <p14:creationId xmlns:p14="http://schemas.microsoft.com/office/powerpoint/2010/main" val="3480081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to get data on this as we currently only have access to Standard Industrial Classification data  -  I would welcome any input from partners/ Board members who have access to datasets that can provide a more granular quantitative understanding of the landscape. </a:t>
            </a:r>
          </a:p>
          <a:p>
            <a:endParaRPr lang="en-GB" dirty="0"/>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16</a:t>
            </a:fld>
            <a:endParaRPr lang="en-GB"/>
          </a:p>
        </p:txBody>
      </p:sp>
    </p:spTree>
    <p:extLst>
      <p:ext uri="{BB962C8B-B14F-4D97-AF65-F5344CB8AC3E}">
        <p14:creationId xmlns:p14="http://schemas.microsoft.com/office/powerpoint/2010/main" val="37301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28) How should the industrial strategy accelerate growth in city regions and clusters of growth sectors across the </a:t>
            </a:r>
            <a:r>
              <a:rPr lang="en-GB" dirty="0"/>
              <a:t>UK</a:t>
            </a:r>
            <a:r>
              <a:rPr lang="en-GB" b="0" i="0" dirty="0">
                <a:solidFill>
                  <a:srgbClr val="0B0C0C"/>
                </a:solidFill>
                <a:effectLst/>
                <a:latin typeface="GDS Transport"/>
              </a:rPr>
              <a:t> through local growth plans and other policy mechanisms?</a:t>
            </a:r>
          </a:p>
          <a:p>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Government has referenced engagement plans with devolved governments, elected mayors, and other local leaders, including through the Council of the Nations and Regions, and Mayoral Councils, to “galvanise regional and place-based growth opportunities, and align where appropriate”</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17</a:t>
            </a:fld>
            <a:endParaRPr lang="en-GB"/>
          </a:p>
        </p:txBody>
      </p:sp>
    </p:spTree>
    <p:extLst>
      <p:ext uri="{BB962C8B-B14F-4D97-AF65-F5344CB8AC3E}">
        <p14:creationId xmlns:p14="http://schemas.microsoft.com/office/powerpoint/2010/main" val="325197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Publish poll at the end of this slide. </a:t>
            </a:r>
          </a:p>
          <a:p>
            <a:endParaRPr lang="en-GB" dirty="0"/>
          </a:p>
          <a:p>
            <a:r>
              <a:rPr lang="en-GB" dirty="0"/>
              <a:t>We have been tasked with completing a consultation response by 24</a:t>
            </a:r>
            <a:r>
              <a:rPr lang="en-GB" baseline="30000" dirty="0"/>
              <a:t>th</a:t>
            </a:r>
            <a:r>
              <a:rPr lang="en-GB" dirty="0"/>
              <a:t> November. The consultation contains 32 questions – many focussing on specific issues such as data collection and source. But there are some strategic questions that we would like Board members to advise on. </a:t>
            </a:r>
          </a:p>
        </p:txBody>
      </p:sp>
      <p:sp>
        <p:nvSpPr>
          <p:cNvPr id="4" name="Slide Number Placeholder 3"/>
          <p:cNvSpPr>
            <a:spLocks noGrp="1"/>
          </p:cNvSpPr>
          <p:nvPr>
            <p:ph type="sldNum" sz="quarter" idx="5"/>
          </p:nvPr>
        </p:nvSpPr>
        <p:spPr/>
        <p:txBody>
          <a:bodyPr/>
          <a:lstStyle/>
          <a:p>
            <a:fld id="{FC5B35A4-483B-4A67-811A-6DE9D809688A}" type="slidenum">
              <a:rPr lang="en-GB" smtClean="0"/>
              <a:t>2</a:t>
            </a:fld>
            <a:endParaRPr lang="en-GB"/>
          </a:p>
        </p:txBody>
      </p:sp>
    </p:spTree>
    <p:extLst>
      <p:ext uri="{BB962C8B-B14F-4D97-AF65-F5344CB8AC3E}">
        <p14:creationId xmlns:p14="http://schemas.microsoft.com/office/powerpoint/2010/main" val="207764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3</a:t>
            </a:fld>
            <a:endParaRPr lang="en-GB"/>
          </a:p>
        </p:txBody>
      </p:sp>
    </p:spTree>
    <p:extLst>
      <p:ext uri="{BB962C8B-B14F-4D97-AF65-F5344CB8AC3E}">
        <p14:creationId xmlns:p14="http://schemas.microsoft.com/office/powerpoint/2010/main" val="87753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4</a:t>
            </a:fld>
            <a:endParaRPr lang="en-GB"/>
          </a:p>
        </p:txBody>
      </p:sp>
    </p:spTree>
    <p:extLst>
      <p:ext uri="{BB962C8B-B14F-4D97-AF65-F5344CB8AC3E}">
        <p14:creationId xmlns:p14="http://schemas.microsoft.com/office/powerpoint/2010/main" val="103480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5</a:t>
            </a:fld>
            <a:endParaRPr lang="en-GB"/>
          </a:p>
        </p:txBody>
      </p:sp>
    </p:spTree>
    <p:extLst>
      <p:ext uri="{BB962C8B-B14F-4D97-AF65-F5344CB8AC3E}">
        <p14:creationId xmlns:p14="http://schemas.microsoft.com/office/powerpoint/2010/main" val="151102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6</a:t>
            </a:fld>
            <a:endParaRPr lang="en-GB"/>
          </a:p>
        </p:txBody>
      </p:sp>
    </p:spTree>
    <p:extLst>
      <p:ext uri="{BB962C8B-B14F-4D97-AF65-F5344CB8AC3E}">
        <p14:creationId xmlns:p14="http://schemas.microsoft.com/office/powerpoint/2010/main" val="296144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7</a:t>
            </a:fld>
            <a:endParaRPr lang="en-GB"/>
          </a:p>
        </p:txBody>
      </p:sp>
    </p:spTree>
    <p:extLst>
      <p:ext uri="{BB962C8B-B14F-4D97-AF65-F5344CB8AC3E}">
        <p14:creationId xmlns:p14="http://schemas.microsoft.com/office/powerpoint/2010/main" val="389534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8</a:t>
            </a:fld>
            <a:endParaRPr lang="en-GB"/>
          </a:p>
        </p:txBody>
      </p:sp>
    </p:spTree>
    <p:extLst>
      <p:ext uri="{BB962C8B-B14F-4D97-AF65-F5344CB8AC3E}">
        <p14:creationId xmlns:p14="http://schemas.microsoft.com/office/powerpoint/2010/main" val="321745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The Office for Budget Responsibility (</a:t>
            </a:r>
            <a:r>
              <a:rPr lang="en-GB" dirty="0"/>
              <a:t>OBR</a:t>
            </a:r>
            <a:r>
              <a:rPr lang="en-GB" b="0" i="0" dirty="0">
                <a:solidFill>
                  <a:srgbClr val="0B0C0C"/>
                </a:solidFill>
                <a:effectLst/>
                <a:latin typeface="GDS Transport"/>
              </a:rPr>
              <a:t>) estimates that improving health outcomes among the working-age population, by reducing incidence of work-limiting ill-health by a quarter, would increase the size of the economy by 0.8% over the longer-term.</a:t>
            </a:r>
          </a:p>
          <a:p>
            <a:endParaRPr lang="en-GB" b="0" i="0" dirty="0">
              <a:solidFill>
                <a:srgbClr val="0B0C0C"/>
              </a:solidFill>
              <a:effectLst/>
              <a:latin typeface="GDS Transport"/>
            </a:endParaRPr>
          </a:p>
          <a:p>
            <a:r>
              <a:rPr lang="en-GB" b="0" i="0" dirty="0">
                <a:solidFill>
                  <a:srgbClr val="0B0C0C"/>
                </a:solidFill>
                <a:effectLst/>
                <a:latin typeface="GDS Transport"/>
              </a:rPr>
              <a:t>Around a third of average annual </a:t>
            </a:r>
            <a:r>
              <a:rPr lang="en-GB" dirty="0"/>
              <a:t>UK</a:t>
            </a:r>
            <a:r>
              <a:rPr lang="en-GB" b="0" i="0" dirty="0">
                <a:solidFill>
                  <a:srgbClr val="0B0C0C"/>
                </a:solidFill>
                <a:effectLst/>
                <a:latin typeface="GDS Transport"/>
              </a:rPr>
              <a:t> productivity growth was attributable to an expansion of skills available in the workforce between 2001 and 2019.</a:t>
            </a:r>
          </a:p>
          <a:p>
            <a:endParaRPr lang="en-GB" b="0" i="0" dirty="0">
              <a:solidFill>
                <a:srgbClr val="0B0C0C"/>
              </a:solidFill>
              <a:effectLst/>
              <a:latin typeface="GDS Transport"/>
            </a:endParaRPr>
          </a:p>
          <a:p>
            <a:pPr algn="l"/>
            <a:r>
              <a:rPr lang="en-GB" b="0" i="0" dirty="0">
                <a:solidFill>
                  <a:srgbClr val="0B0C0C"/>
                </a:solidFill>
                <a:effectLst/>
                <a:latin typeface="GDS Transport"/>
              </a:rPr>
              <a:t>8) Where you identified barriers in response to question 7 which relate to people and skills (including issues such as delivery of employment support, careers, and skills provision), what UK government policy solutions could best address these?</a:t>
            </a:r>
          </a:p>
          <a:p>
            <a:pPr algn="l"/>
            <a:r>
              <a:rPr lang="en-GB" b="0" i="0" dirty="0">
                <a:solidFill>
                  <a:srgbClr val="0B0C0C"/>
                </a:solidFill>
                <a:effectLst/>
                <a:latin typeface="GDS Transport"/>
              </a:rPr>
              <a:t>9) What more could be done to achieve a step change in employer investment in training in the growth-driving sectors?</a:t>
            </a:r>
          </a:p>
          <a:p>
            <a:endParaRPr lang="en-GB" dirty="0"/>
          </a:p>
        </p:txBody>
      </p:sp>
      <p:sp>
        <p:nvSpPr>
          <p:cNvPr id="4" name="Slide Number Placeholder 3"/>
          <p:cNvSpPr>
            <a:spLocks noGrp="1"/>
          </p:cNvSpPr>
          <p:nvPr>
            <p:ph type="sldNum" sz="quarter" idx="5"/>
          </p:nvPr>
        </p:nvSpPr>
        <p:spPr/>
        <p:txBody>
          <a:bodyPr/>
          <a:lstStyle/>
          <a:p>
            <a:fld id="{FC5B35A4-483B-4A67-811A-6DE9D809688A}" type="slidenum">
              <a:rPr lang="en-GB" smtClean="0"/>
              <a:t>9</a:t>
            </a:fld>
            <a:endParaRPr lang="en-GB"/>
          </a:p>
        </p:txBody>
      </p:sp>
    </p:spTree>
    <p:extLst>
      <p:ext uri="{BB962C8B-B14F-4D97-AF65-F5344CB8AC3E}">
        <p14:creationId xmlns:p14="http://schemas.microsoft.com/office/powerpoint/2010/main" val="297078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C08F-42D3-364D-A77D-503911DBA3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C38F818-9847-F8F9-DDFC-7B1B44B17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F0CE5C7-7A8A-306C-9457-3068288C0A80}"/>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A2732BF9-CAA9-3A6E-AD0E-FC79CEE67A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F2CA5-A4BB-9CEC-307A-7382BE5999AD}"/>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38194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6911-63B7-24D7-83AA-5E01F4DAED9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6816029-4F4B-9851-4357-F899114C62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008649-9B1F-1A75-ACBD-2E6B12222056}"/>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75715D30-6215-367D-922C-9183B3FD32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CA621-87C9-0513-D6D7-DFE568006398}"/>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69519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6E2B7-A307-A322-D063-38A9124599E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AB8FCA9-ADFF-6027-CB2A-396A1F3D5F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93D3AA-ECA7-C373-FE89-36F7DFAC02DF}"/>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A170A01A-FEEE-7D8B-B07A-8A89465F5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94BF6-908F-9E2E-ED0E-0FE710C72C6A}"/>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142523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65AE-780C-BEAE-A846-A1FF98EF08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6F5F86-3B1D-5B8C-36F2-D2883FFF66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C3862F-6970-68BA-2D57-EC8589E07C1D}"/>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3AA162A0-A76E-982D-A48E-D95BD8716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2BA50-644B-81B7-489B-CBCE6AD48181}"/>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332862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2592-A9CF-1F59-0BA9-010512B945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1E987B-710C-83CB-7C30-F8B4296266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5321DA-B633-4D7F-9F81-A506CD7B393C}"/>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89FEE715-46AF-7941-8EC1-AD27868DC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BA0205-C879-BAE4-FA9A-D840A1FC6A85}"/>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245059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E4F0-9225-513B-9763-E03CF19648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E97A2C-EBD7-D6A0-F5F1-0D65A6C537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B0D36A0-1D0C-46BD-82F5-D6FC7880C5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6C10F84-B32A-E1A3-8C97-7B12984F56BC}"/>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6" name="Footer Placeholder 5">
            <a:extLst>
              <a:ext uri="{FF2B5EF4-FFF2-40B4-BE49-F238E27FC236}">
                <a16:creationId xmlns:a16="http://schemas.microsoft.com/office/drawing/2014/main" id="{42E6BCE5-A2FC-2415-5D41-AC46F44254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E8FF4-5E79-2086-93FD-A1EA12AB1152}"/>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316111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9CAC-3100-1D81-C052-3E42F7DFE1B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51B209A-ABBC-1435-309B-BC5E04AFE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AC64F7-A676-9645-C694-55C5B54FC00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97C071E-CEB8-6BD5-1D7D-1EDDC1135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5D0BA4-761B-E9E4-9723-85E7362804F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F567935-D4C8-3310-DAAA-57AAB7EA56AB}"/>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8" name="Footer Placeholder 7">
            <a:extLst>
              <a:ext uri="{FF2B5EF4-FFF2-40B4-BE49-F238E27FC236}">
                <a16:creationId xmlns:a16="http://schemas.microsoft.com/office/drawing/2014/main" id="{A46D9E40-7B75-E818-8D22-F2299D278F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E25EF4-D981-BC28-5BB8-0E64B6980E4E}"/>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68843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A888-B042-C0A2-2EA5-E6645F5C1CE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153404-B28D-7863-DA75-82559D86344E}"/>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4" name="Footer Placeholder 3">
            <a:extLst>
              <a:ext uri="{FF2B5EF4-FFF2-40B4-BE49-F238E27FC236}">
                <a16:creationId xmlns:a16="http://schemas.microsoft.com/office/drawing/2014/main" id="{EA310D84-C21F-AECA-6B9E-6DA8DE9F44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DCE663-33B1-AF29-6B38-02A3C4E19CDF}"/>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33691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DE3C8-FF05-AAF7-4FEA-380CF20ABB95}"/>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3" name="Footer Placeholder 2">
            <a:extLst>
              <a:ext uri="{FF2B5EF4-FFF2-40B4-BE49-F238E27FC236}">
                <a16:creationId xmlns:a16="http://schemas.microsoft.com/office/drawing/2014/main" id="{C0F4497E-4D80-567F-AB6B-CCF5AFD3AB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9D49E0-A5D2-E053-AB74-78C19031C9AC}"/>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483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A402-DCAB-716F-0701-C373FF698F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0E2810-7F7D-BD66-A402-B045812E5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E56F327-B56D-BBA8-DBFD-AD946755B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95C257-34DE-6684-94FE-44650A855E74}"/>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6" name="Footer Placeholder 5">
            <a:extLst>
              <a:ext uri="{FF2B5EF4-FFF2-40B4-BE49-F238E27FC236}">
                <a16:creationId xmlns:a16="http://schemas.microsoft.com/office/drawing/2014/main" id="{749CBED9-AC30-C997-A4DE-6AB6CAAE38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3AF877-6980-8CFA-E975-5AB8172F974A}"/>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209421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B4DF-0790-F7BD-8662-40D543D287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49BEBA2-B000-156B-CF54-2D9015A56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750689-7CF0-F4C9-F5BC-641A90348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F58D28-3198-6F2D-4A2B-8650A8AAEC8B}"/>
              </a:ext>
            </a:extLst>
          </p:cNvPr>
          <p:cNvSpPr>
            <a:spLocks noGrp="1"/>
          </p:cNvSpPr>
          <p:nvPr>
            <p:ph type="dt" sz="half" idx="10"/>
          </p:nvPr>
        </p:nvSpPr>
        <p:spPr/>
        <p:txBody>
          <a:bodyPr/>
          <a:lstStyle/>
          <a:p>
            <a:fld id="{806D3715-14D0-4C04-B8A6-8BAECD5CC3FE}" type="datetimeFigureOut">
              <a:rPr lang="en-GB" smtClean="0"/>
              <a:t>07/11/2024</a:t>
            </a:fld>
            <a:endParaRPr lang="en-GB"/>
          </a:p>
        </p:txBody>
      </p:sp>
      <p:sp>
        <p:nvSpPr>
          <p:cNvPr id="6" name="Footer Placeholder 5">
            <a:extLst>
              <a:ext uri="{FF2B5EF4-FFF2-40B4-BE49-F238E27FC236}">
                <a16:creationId xmlns:a16="http://schemas.microsoft.com/office/drawing/2014/main" id="{94A18B46-0FD9-B06F-B79F-0E8F6587C3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39AB2-22EE-E904-A316-21103450B379}"/>
              </a:ext>
            </a:extLst>
          </p:cNvPr>
          <p:cNvSpPr>
            <a:spLocks noGrp="1"/>
          </p:cNvSpPr>
          <p:nvPr>
            <p:ph type="sldNum" sz="quarter" idx="12"/>
          </p:nvPr>
        </p:nvSpPr>
        <p:spPr/>
        <p:txBody>
          <a:bodyPr/>
          <a:lstStyle/>
          <a:p>
            <a:fld id="{5A25836D-2EFF-4521-959F-494193B28DC2}" type="slidenum">
              <a:rPr lang="en-GB" smtClean="0"/>
              <a:t>‹#›</a:t>
            </a:fld>
            <a:endParaRPr lang="en-GB"/>
          </a:p>
        </p:txBody>
      </p:sp>
    </p:spTree>
    <p:extLst>
      <p:ext uri="{BB962C8B-B14F-4D97-AF65-F5344CB8AC3E}">
        <p14:creationId xmlns:p14="http://schemas.microsoft.com/office/powerpoint/2010/main" val="422129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18F39-9378-F96D-9013-70982DF67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E4BE07D-84BF-0C6C-9B01-F8FACC79C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1F5602-7FEE-EDFA-9B18-8377F42D7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6D3715-14D0-4C04-B8A6-8BAECD5CC3FE}" type="datetimeFigureOut">
              <a:rPr lang="en-GB" smtClean="0"/>
              <a:t>07/11/2024</a:t>
            </a:fld>
            <a:endParaRPr lang="en-GB"/>
          </a:p>
        </p:txBody>
      </p:sp>
      <p:sp>
        <p:nvSpPr>
          <p:cNvPr id="5" name="Footer Placeholder 4">
            <a:extLst>
              <a:ext uri="{FF2B5EF4-FFF2-40B4-BE49-F238E27FC236}">
                <a16:creationId xmlns:a16="http://schemas.microsoft.com/office/drawing/2014/main" id="{3E072E36-1006-B27F-BBC9-E8D41B1FD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A58D392-F3BC-0289-7592-E04473F08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25836D-2EFF-4521-959F-494193B28DC2}" type="slidenum">
              <a:rPr lang="en-GB" smtClean="0"/>
              <a:t>‹#›</a:t>
            </a:fld>
            <a:endParaRPr lang="en-GB"/>
          </a:p>
        </p:txBody>
      </p:sp>
    </p:spTree>
    <p:extLst>
      <p:ext uri="{BB962C8B-B14F-4D97-AF65-F5344CB8AC3E}">
        <p14:creationId xmlns:p14="http://schemas.microsoft.com/office/powerpoint/2010/main" val="407656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innovationclusters.dsit.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Highlights of Invest 2035: Industrial Strategy Green Paper</a:t>
            </a:r>
          </a:p>
        </p:txBody>
      </p:sp>
      <p:sp>
        <p:nvSpPr>
          <p:cNvPr id="10" name="TextBox 9">
            <a:extLst>
              <a:ext uri="{FF2B5EF4-FFF2-40B4-BE49-F238E27FC236}">
                <a16:creationId xmlns:a16="http://schemas.microsoft.com/office/drawing/2014/main" id="{E8981355-B528-EB33-8AD6-C3B74A186FBC}"/>
              </a:ext>
            </a:extLst>
          </p:cNvPr>
          <p:cNvSpPr txBox="1"/>
          <p:nvPr/>
        </p:nvSpPr>
        <p:spPr>
          <a:xfrm>
            <a:off x="182695" y="1180800"/>
            <a:ext cx="5480686" cy="2939266"/>
          </a:xfrm>
          <a:prstGeom prst="rect">
            <a:avLst/>
          </a:prstGeom>
          <a:noFill/>
        </p:spPr>
        <p:txBody>
          <a:bodyPr wrap="square" rtlCol="0">
            <a:spAutoFit/>
          </a:bodyPr>
          <a:lstStyle/>
          <a:p>
            <a:pPr algn="l"/>
            <a:r>
              <a:rPr lang="en-GB" sz="1600" dirty="0">
                <a:solidFill>
                  <a:srgbClr val="0B0C0C"/>
                </a:solidFill>
                <a:latin typeface="Arial" panose="020B0604020202020204" pitchFamily="34" charset="0"/>
                <a:cs typeface="Arial" panose="020B0604020202020204" pitchFamily="34" charset="0"/>
              </a:rPr>
              <a:t>10-year i</a:t>
            </a:r>
            <a:r>
              <a:rPr lang="en-GB" sz="1600" b="0" i="0" dirty="0">
                <a:solidFill>
                  <a:srgbClr val="0B0C0C"/>
                </a:solidFill>
                <a:effectLst/>
                <a:latin typeface="Arial" panose="020B0604020202020204" pitchFamily="34" charset="0"/>
                <a:cs typeface="Arial" panose="020B0604020202020204" pitchFamily="34" charset="0"/>
              </a:rPr>
              <a:t>ndustrial strategy to focus on eight sectors which offer the highest growth opportunity: </a:t>
            </a:r>
          </a:p>
          <a:p>
            <a:pPr algn="l"/>
            <a:endParaRPr lang="en-GB" sz="500" dirty="0">
              <a:solidFill>
                <a:srgbClr val="0B0C0C"/>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A</a:t>
            </a:r>
            <a:r>
              <a:rPr lang="en-GB" sz="1600" b="0" i="0" dirty="0">
                <a:solidFill>
                  <a:srgbClr val="0B0C0C"/>
                </a:solidFill>
                <a:effectLst/>
                <a:latin typeface="Arial" panose="020B0604020202020204" pitchFamily="34" charset="0"/>
                <a:cs typeface="Arial" panose="020B0604020202020204" pitchFamily="34" charset="0"/>
              </a:rPr>
              <a:t>dvanced manufacturing</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Cl</a:t>
            </a:r>
            <a:r>
              <a:rPr lang="en-GB" sz="1600" b="0" i="0" dirty="0">
                <a:solidFill>
                  <a:srgbClr val="0B0C0C"/>
                </a:solidFill>
                <a:effectLst/>
                <a:latin typeface="Arial" panose="020B0604020202020204" pitchFamily="34" charset="0"/>
                <a:cs typeface="Arial" panose="020B0604020202020204" pitchFamily="34" charset="0"/>
              </a:rPr>
              <a:t>ean energy industries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C</a:t>
            </a:r>
            <a:r>
              <a:rPr lang="en-GB" sz="1600" b="0" i="0" dirty="0">
                <a:solidFill>
                  <a:srgbClr val="0B0C0C"/>
                </a:solidFill>
                <a:effectLst/>
                <a:latin typeface="Arial" panose="020B0604020202020204" pitchFamily="34" charset="0"/>
                <a:cs typeface="Arial" panose="020B0604020202020204" pitchFamily="34" charset="0"/>
              </a:rPr>
              <a:t>reative industries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D</a:t>
            </a:r>
            <a:r>
              <a:rPr lang="en-GB" sz="1600" b="0" i="0" dirty="0">
                <a:solidFill>
                  <a:srgbClr val="0B0C0C"/>
                </a:solidFill>
                <a:effectLst/>
                <a:latin typeface="Arial" panose="020B0604020202020204" pitchFamily="34" charset="0"/>
                <a:cs typeface="Arial" panose="020B0604020202020204" pitchFamily="34" charset="0"/>
              </a:rPr>
              <a:t>efence</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D</a:t>
            </a:r>
            <a:r>
              <a:rPr lang="en-GB" sz="1600" b="0" i="0" dirty="0">
                <a:solidFill>
                  <a:srgbClr val="0B0C0C"/>
                </a:solidFill>
                <a:effectLst/>
                <a:latin typeface="Arial" panose="020B0604020202020204" pitchFamily="34" charset="0"/>
                <a:cs typeface="Arial" panose="020B0604020202020204" pitchFamily="34" charset="0"/>
              </a:rPr>
              <a:t>igital and technologies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F</a:t>
            </a:r>
            <a:r>
              <a:rPr lang="en-GB" sz="1600" b="0" i="0" dirty="0">
                <a:solidFill>
                  <a:srgbClr val="0B0C0C"/>
                </a:solidFill>
                <a:effectLst/>
                <a:latin typeface="Arial" panose="020B0604020202020204" pitchFamily="34" charset="0"/>
                <a:cs typeface="Arial" panose="020B0604020202020204" pitchFamily="34" charset="0"/>
              </a:rPr>
              <a:t>inancial services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L</a:t>
            </a:r>
            <a:r>
              <a:rPr lang="en-GB" sz="1600" b="0" i="0" dirty="0">
                <a:solidFill>
                  <a:srgbClr val="0B0C0C"/>
                </a:solidFill>
                <a:effectLst/>
                <a:latin typeface="Arial" panose="020B0604020202020204" pitchFamily="34" charset="0"/>
                <a:cs typeface="Arial" panose="020B0604020202020204" pitchFamily="34" charset="0"/>
              </a:rPr>
              <a:t>ife sciences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P</a:t>
            </a:r>
            <a:r>
              <a:rPr lang="en-GB" sz="1600" b="0" i="0" dirty="0">
                <a:solidFill>
                  <a:srgbClr val="0B0C0C"/>
                </a:solidFill>
                <a:effectLst/>
                <a:latin typeface="Arial" panose="020B0604020202020204" pitchFamily="34" charset="0"/>
                <a:cs typeface="Arial" panose="020B0604020202020204" pitchFamily="34" charset="0"/>
              </a:rPr>
              <a:t>rofessional and business services</a:t>
            </a:r>
          </a:p>
          <a:p>
            <a:pPr marL="285750" indent="-285750">
              <a:buFont typeface="Arial" panose="020B0604020202020204" pitchFamily="34" charset="0"/>
              <a:buChar char="•"/>
            </a:pPr>
            <a:endParaRPr lang="en-GB" sz="1600" dirty="0">
              <a:solidFill>
                <a:srgbClr val="FF0000"/>
              </a:solidFill>
              <a:latin typeface="Arial" panose="020B0604020202020204" pitchFamily="34" charset="0"/>
              <a:cs typeface="Arial" panose="020B0604020202020204" pitchFamily="34" charset="0"/>
            </a:endParaRPr>
          </a:p>
        </p:txBody>
      </p:sp>
      <p:sp>
        <p:nvSpPr>
          <p:cNvPr id="16" name="Arrow: Chevron 15">
            <a:extLst>
              <a:ext uri="{FF2B5EF4-FFF2-40B4-BE49-F238E27FC236}">
                <a16:creationId xmlns:a16="http://schemas.microsoft.com/office/drawing/2014/main" id="{FF22574A-B7CF-D5B3-2246-96A798CFE6BB}"/>
              </a:ext>
            </a:extLst>
          </p:cNvPr>
          <p:cNvSpPr/>
          <p:nvPr/>
        </p:nvSpPr>
        <p:spPr>
          <a:xfrm>
            <a:off x="227967" y="3892675"/>
            <a:ext cx="5759878" cy="499872"/>
          </a:xfrm>
          <a:prstGeom prst="chevron">
            <a:avLst/>
          </a:prstGeom>
          <a:solidFill>
            <a:srgbClr val="4E9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3 types of priority places</a:t>
            </a:r>
          </a:p>
        </p:txBody>
      </p:sp>
      <p:sp>
        <p:nvSpPr>
          <p:cNvPr id="17" name="Arrow: Pentagon 16">
            <a:extLst>
              <a:ext uri="{FF2B5EF4-FFF2-40B4-BE49-F238E27FC236}">
                <a16:creationId xmlns:a16="http://schemas.microsoft.com/office/drawing/2014/main" id="{D041406D-7865-0E2E-6E86-F42E257956BA}"/>
              </a:ext>
            </a:extLst>
          </p:cNvPr>
          <p:cNvSpPr/>
          <p:nvPr/>
        </p:nvSpPr>
        <p:spPr>
          <a:xfrm>
            <a:off x="182695" y="633196"/>
            <a:ext cx="5805150"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8 “High-Growth” Sectors</a:t>
            </a:r>
          </a:p>
        </p:txBody>
      </p:sp>
      <p:sp>
        <p:nvSpPr>
          <p:cNvPr id="18" name="Arrow: Chevron 17">
            <a:extLst>
              <a:ext uri="{FF2B5EF4-FFF2-40B4-BE49-F238E27FC236}">
                <a16:creationId xmlns:a16="http://schemas.microsoft.com/office/drawing/2014/main" id="{C319E99E-F83B-A6C3-AFED-7700A272BA06}"/>
              </a:ext>
            </a:extLst>
          </p:cNvPr>
          <p:cNvSpPr/>
          <p:nvPr/>
        </p:nvSpPr>
        <p:spPr>
          <a:xfrm>
            <a:off x="5909187" y="624162"/>
            <a:ext cx="6100118" cy="499872"/>
          </a:xfrm>
          <a:prstGeom prst="chevron">
            <a:avLst/>
          </a:prstGeom>
          <a:solidFill>
            <a:srgbClr val="257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6 policy areas</a:t>
            </a:r>
          </a:p>
        </p:txBody>
      </p:sp>
      <p:sp>
        <p:nvSpPr>
          <p:cNvPr id="4" name="TextBox 3">
            <a:extLst>
              <a:ext uri="{FF2B5EF4-FFF2-40B4-BE49-F238E27FC236}">
                <a16:creationId xmlns:a16="http://schemas.microsoft.com/office/drawing/2014/main" id="{0A815BA7-E372-3C1E-0794-2AD635B7A129}"/>
              </a:ext>
            </a:extLst>
          </p:cNvPr>
          <p:cNvSpPr txBox="1"/>
          <p:nvPr/>
        </p:nvSpPr>
        <p:spPr>
          <a:xfrm>
            <a:off x="5909187" y="1180160"/>
            <a:ext cx="6174658" cy="2200602"/>
          </a:xfrm>
          <a:prstGeom prst="rect">
            <a:avLst/>
          </a:prstGeom>
          <a:noFill/>
        </p:spPr>
        <p:txBody>
          <a:bodyPr wrap="square">
            <a:spAutoFit/>
          </a:bodyPr>
          <a:lstStyle/>
          <a:p>
            <a:pPr algn="l"/>
            <a:r>
              <a:rPr lang="en-GB" sz="1600" dirty="0">
                <a:solidFill>
                  <a:srgbClr val="0B0C0C"/>
                </a:solidFill>
                <a:latin typeface="Arial" panose="020B0604020202020204" pitchFamily="34" charset="0"/>
                <a:cs typeface="Arial" panose="020B0604020202020204" pitchFamily="34" charset="0"/>
              </a:rPr>
              <a:t>I</a:t>
            </a:r>
            <a:r>
              <a:rPr lang="en-GB" sz="1600" b="0" i="0" dirty="0">
                <a:solidFill>
                  <a:srgbClr val="0B0C0C"/>
                </a:solidFill>
                <a:effectLst/>
                <a:latin typeface="Arial" panose="020B0604020202020204" pitchFamily="34" charset="0"/>
                <a:cs typeface="Arial" panose="020B0604020202020204" pitchFamily="34" charset="0"/>
              </a:rPr>
              <a:t>ndustrial strategy to introduce sector-specific and cross-cutting policies focussed on: </a:t>
            </a:r>
          </a:p>
          <a:p>
            <a:pPr algn="l"/>
            <a:endParaRPr lang="en-GB" sz="500" dirty="0">
              <a:solidFill>
                <a:srgbClr val="0B0C0C"/>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P</a:t>
            </a:r>
            <a:r>
              <a:rPr lang="en-GB" sz="1600" b="0" i="0" dirty="0">
                <a:solidFill>
                  <a:srgbClr val="0B0C0C"/>
                </a:solidFill>
                <a:effectLst/>
                <a:latin typeface="Arial" panose="020B0604020202020204" pitchFamily="34" charset="0"/>
                <a:cs typeface="Arial" panose="020B0604020202020204" pitchFamily="34" charset="0"/>
              </a:rPr>
              <a:t>eople and skills</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I</a:t>
            </a:r>
            <a:r>
              <a:rPr lang="en-GB" sz="1600" b="0" i="0" dirty="0">
                <a:solidFill>
                  <a:srgbClr val="0B0C0C"/>
                </a:solidFill>
                <a:effectLst/>
                <a:latin typeface="Arial" panose="020B0604020202020204" pitchFamily="34" charset="0"/>
                <a:cs typeface="Arial" panose="020B0604020202020204" pitchFamily="34" charset="0"/>
              </a:rPr>
              <a:t>nnovation</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E</a:t>
            </a:r>
            <a:r>
              <a:rPr lang="en-GB" sz="1600" b="0" i="0" dirty="0">
                <a:solidFill>
                  <a:srgbClr val="0B0C0C"/>
                </a:solidFill>
                <a:effectLst/>
                <a:latin typeface="Arial" panose="020B0604020202020204" pitchFamily="34" charset="0"/>
                <a:cs typeface="Arial" panose="020B0604020202020204" pitchFamily="34" charset="0"/>
              </a:rPr>
              <a:t>nergy and infrastructure</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T</a:t>
            </a:r>
            <a:r>
              <a:rPr lang="en-GB" sz="1600" b="0" i="0" dirty="0">
                <a:solidFill>
                  <a:srgbClr val="0B0C0C"/>
                </a:solidFill>
                <a:effectLst/>
                <a:latin typeface="Arial" panose="020B0604020202020204" pitchFamily="34" charset="0"/>
                <a:cs typeface="Arial" panose="020B0604020202020204" pitchFamily="34" charset="0"/>
              </a:rPr>
              <a:t>he regulatory environment</a:t>
            </a:r>
          </a:p>
          <a:p>
            <a:pPr marL="285750" indent="-285750" algn="l">
              <a:buFont typeface="Arial" panose="020B0604020202020204" pitchFamily="34" charset="0"/>
              <a:buChar char="•"/>
            </a:pPr>
            <a:r>
              <a:rPr lang="en-GB" sz="1600" b="0" i="0" dirty="0">
                <a:solidFill>
                  <a:srgbClr val="0B0C0C"/>
                </a:solidFill>
                <a:effectLst/>
                <a:latin typeface="Arial" panose="020B0604020202020204" pitchFamily="34" charset="0"/>
                <a:cs typeface="Arial" panose="020B0604020202020204" pitchFamily="34" charset="0"/>
              </a:rPr>
              <a:t>Crowding in investment</a:t>
            </a:r>
          </a:p>
          <a:p>
            <a:pPr marL="285750" indent="-285750" algn="l">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I</a:t>
            </a:r>
            <a:r>
              <a:rPr lang="en-GB" sz="1600" b="0" i="0" dirty="0">
                <a:solidFill>
                  <a:srgbClr val="0B0C0C"/>
                </a:solidFill>
                <a:effectLst/>
                <a:latin typeface="Arial" panose="020B0604020202020204" pitchFamily="34" charset="0"/>
                <a:cs typeface="Arial" panose="020B0604020202020204" pitchFamily="34" charset="0"/>
              </a:rPr>
              <a:t>nternational partnerships and trade</a:t>
            </a:r>
          </a:p>
        </p:txBody>
      </p:sp>
      <p:sp>
        <p:nvSpPr>
          <p:cNvPr id="6" name="TextBox 5">
            <a:extLst>
              <a:ext uri="{FF2B5EF4-FFF2-40B4-BE49-F238E27FC236}">
                <a16:creationId xmlns:a16="http://schemas.microsoft.com/office/drawing/2014/main" id="{F7563C67-4E8D-3F15-68A6-A995DA9C3534}"/>
              </a:ext>
            </a:extLst>
          </p:cNvPr>
          <p:cNvSpPr txBox="1"/>
          <p:nvPr/>
        </p:nvSpPr>
        <p:spPr>
          <a:xfrm>
            <a:off x="101272" y="4411362"/>
            <a:ext cx="5886573" cy="2446824"/>
          </a:xfrm>
          <a:prstGeom prst="rect">
            <a:avLst/>
          </a:prstGeom>
          <a:noFill/>
        </p:spPr>
        <p:txBody>
          <a:bodyPr wrap="square">
            <a:spAutoFit/>
          </a:bodyPr>
          <a:lstStyle/>
          <a:p>
            <a:pPr algn="l"/>
            <a:r>
              <a:rPr lang="en-GB" sz="1600" dirty="0">
                <a:solidFill>
                  <a:srgbClr val="0B0C0C"/>
                </a:solidFill>
                <a:latin typeface="Arial" panose="020B0604020202020204" pitchFamily="34" charset="0"/>
                <a:cs typeface="Arial" panose="020B0604020202020204" pitchFamily="34" charset="0"/>
              </a:rPr>
              <a:t>I</a:t>
            </a:r>
            <a:r>
              <a:rPr lang="en-GB" sz="1600" b="0" i="0" dirty="0">
                <a:solidFill>
                  <a:srgbClr val="0B0C0C"/>
                </a:solidFill>
                <a:effectLst/>
                <a:latin typeface="Arial" panose="020B0604020202020204" pitchFamily="34" charset="0"/>
                <a:cs typeface="Arial" panose="020B0604020202020204" pitchFamily="34" charset="0"/>
              </a:rPr>
              <a:t>ndustrial strategy to concentrate efforts on places with the greatest potential for our growth sectors: </a:t>
            </a:r>
          </a:p>
          <a:p>
            <a:pPr marL="285750" indent="-285750" algn="l">
              <a:buFont typeface="Arial" panose="020B0604020202020204" pitchFamily="34" charset="0"/>
              <a:buChar char="•"/>
            </a:pPr>
            <a:r>
              <a:rPr lang="en-GB" sz="1600" b="0" i="0" dirty="0">
                <a:solidFill>
                  <a:srgbClr val="0B0C0C"/>
                </a:solidFill>
                <a:effectLst/>
                <a:latin typeface="Arial" panose="020B0604020202020204" pitchFamily="34" charset="0"/>
                <a:cs typeface="Arial" panose="020B0604020202020204" pitchFamily="34" charset="0"/>
              </a:rPr>
              <a:t>city regions, </a:t>
            </a:r>
          </a:p>
          <a:p>
            <a:pPr marL="285750" indent="-285750" algn="l">
              <a:buFont typeface="Arial" panose="020B0604020202020204" pitchFamily="34" charset="0"/>
              <a:buChar char="•"/>
            </a:pPr>
            <a:r>
              <a:rPr lang="en-GB" sz="1600" b="0" i="0" dirty="0">
                <a:solidFill>
                  <a:srgbClr val="0B0C0C"/>
                </a:solidFill>
                <a:effectLst/>
                <a:latin typeface="Arial" panose="020B0604020202020204" pitchFamily="34" charset="0"/>
                <a:cs typeface="Arial" panose="020B0604020202020204" pitchFamily="34" charset="0"/>
              </a:rPr>
              <a:t>high-potential clusters, and </a:t>
            </a:r>
          </a:p>
          <a:p>
            <a:pPr marL="285750" indent="-285750" algn="l">
              <a:buFont typeface="Arial" panose="020B0604020202020204" pitchFamily="34" charset="0"/>
              <a:buChar char="•"/>
            </a:pPr>
            <a:r>
              <a:rPr lang="en-GB" sz="1600" b="0" i="0" dirty="0">
                <a:solidFill>
                  <a:srgbClr val="0B0C0C"/>
                </a:solidFill>
                <a:effectLst/>
                <a:latin typeface="Arial" panose="020B0604020202020204" pitchFamily="34" charset="0"/>
                <a:cs typeface="Arial" panose="020B0604020202020204" pitchFamily="34" charset="0"/>
              </a:rPr>
              <a:t>strategic industrial sites.</a:t>
            </a:r>
          </a:p>
          <a:p>
            <a:pPr algn="l"/>
            <a:endParaRPr lang="en-GB" sz="500" b="0" i="0" dirty="0">
              <a:solidFill>
                <a:srgbClr val="0B0C0C"/>
              </a:solidFill>
              <a:effectLst/>
              <a:latin typeface="Arial" panose="020B0604020202020204" pitchFamily="34" charset="0"/>
              <a:cs typeface="Arial" panose="020B0604020202020204" pitchFamily="34" charset="0"/>
            </a:endParaRPr>
          </a:p>
          <a:p>
            <a:pPr algn="l"/>
            <a:r>
              <a:rPr lang="en-GB" sz="1600" b="0" i="0" dirty="0">
                <a:solidFill>
                  <a:srgbClr val="0B0C0C"/>
                </a:solidFill>
                <a:effectLst/>
                <a:latin typeface="Arial" panose="020B0604020202020204" pitchFamily="34" charset="0"/>
                <a:cs typeface="Arial" panose="020B0604020202020204" pitchFamily="34" charset="0"/>
              </a:rPr>
              <a:t>Govt. committed to devolution to mayoral combined authorities, giving them the tools they need to grow sectoral clusters and improve the local business environment through ambitious </a:t>
            </a:r>
            <a:r>
              <a:rPr lang="en-GB" sz="1600" b="1" i="0" dirty="0">
                <a:solidFill>
                  <a:srgbClr val="0B0C0C"/>
                </a:solidFill>
                <a:effectLst/>
                <a:latin typeface="Arial" panose="020B0604020202020204" pitchFamily="34" charset="0"/>
                <a:cs typeface="Arial" panose="020B0604020202020204" pitchFamily="34" charset="0"/>
              </a:rPr>
              <a:t>local growth plans.</a:t>
            </a:r>
          </a:p>
        </p:txBody>
      </p:sp>
      <p:sp>
        <p:nvSpPr>
          <p:cNvPr id="7" name="Arrow: Chevron 6">
            <a:extLst>
              <a:ext uri="{FF2B5EF4-FFF2-40B4-BE49-F238E27FC236}">
                <a16:creationId xmlns:a16="http://schemas.microsoft.com/office/drawing/2014/main" id="{E24E5333-6ADD-9D6B-3736-1F21FAD31D8E}"/>
              </a:ext>
            </a:extLst>
          </p:cNvPr>
          <p:cNvSpPr/>
          <p:nvPr/>
        </p:nvSpPr>
        <p:spPr>
          <a:xfrm>
            <a:off x="5909187" y="3892675"/>
            <a:ext cx="6054846" cy="499872"/>
          </a:xfrm>
          <a:prstGeom prst="chevron">
            <a:avLst/>
          </a:prstGeom>
          <a:solidFill>
            <a:srgbClr val="39A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Informed by Industrial Strategy Council </a:t>
            </a:r>
          </a:p>
        </p:txBody>
      </p:sp>
      <p:sp>
        <p:nvSpPr>
          <p:cNvPr id="9" name="TextBox 8">
            <a:extLst>
              <a:ext uri="{FF2B5EF4-FFF2-40B4-BE49-F238E27FC236}">
                <a16:creationId xmlns:a16="http://schemas.microsoft.com/office/drawing/2014/main" id="{A95B934F-DD0D-2710-116C-EF5C1C93FDEF}"/>
              </a:ext>
            </a:extLst>
          </p:cNvPr>
          <p:cNvSpPr txBox="1"/>
          <p:nvPr/>
        </p:nvSpPr>
        <p:spPr>
          <a:xfrm>
            <a:off x="5913304" y="4411362"/>
            <a:ext cx="6177423" cy="2385268"/>
          </a:xfrm>
          <a:prstGeom prst="rect">
            <a:avLst/>
          </a:prstGeom>
          <a:noFill/>
        </p:spPr>
        <p:txBody>
          <a:bodyPr wrap="square">
            <a:spAutoFit/>
          </a:bodyPr>
          <a:lstStyle/>
          <a:p>
            <a:pPr algn="l"/>
            <a:r>
              <a:rPr lang="en-GB" sz="1600" b="0" i="0" dirty="0">
                <a:solidFill>
                  <a:srgbClr val="0B0C0C"/>
                </a:solidFill>
                <a:effectLst/>
                <a:latin typeface="Arial" panose="020B0604020202020204" pitchFamily="34" charset="0"/>
                <a:cs typeface="Arial" panose="020B0604020202020204" pitchFamily="34" charset="0"/>
              </a:rPr>
              <a:t>A statutory, permanent, and independent Industrial Strategy Council will be established.</a:t>
            </a:r>
          </a:p>
          <a:p>
            <a:pPr lvl="0"/>
            <a:endParaRPr lang="en-GB" sz="500" dirty="0">
              <a:solidFill>
                <a:srgbClr val="0B0C0C"/>
              </a:solidFill>
              <a:latin typeface="Arial" panose="020B0604020202020204" pitchFamily="34" charset="0"/>
              <a:cs typeface="Arial" panose="020B0604020202020204" pitchFamily="34" charset="0"/>
            </a:endParaRPr>
          </a:p>
          <a:p>
            <a:pPr lvl="0"/>
            <a:r>
              <a:rPr lang="en-GB" sz="1600" dirty="0">
                <a:effectLst/>
                <a:latin typeface="Arial" panose="020B0604020202020204" pitchFamily="34" charset="0"/>
                <a:ea typeface="Times New Roman" panose="02020603050405020304" pitchFamily="18" charset="0"/>
                <a:cs typeface="Arial" panose="020B0604020202020204" pitchFamily="34" charset="0"/>
              </a:rPr>
              <a:t>The ISC will: </a:t>
            </a: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buFont typeface="Arial" panose="020B0604020202020204" pitchFamily="34" charset="0"/>
              <a:buChar char="•"/>
            </a:pPr>
            <a:r>
              <a:rPr lang="en-GB" sz="1600" dirty="0">
                <a:effectLst/>
                <a:latin typeface="Arial" panose="020B0604020202020204" pitchFamily="34" charset="0"/>
                <a:ea typeface="Aptos" panose="020B0004020202020204" pitchFamily="34" charset="0"/>
                <a:cs typeface="Arial" panose="020B0604020202020204" pitchFamily="34" charset="0"/>
              </a:rPr>
              <a:t>Monitor progress on sectors’ growth and policy implementation</a:t>
            </a:r>
          </a:p>
          <a:p>
            <a:pPr marL="285750" lvl="0" indent="-285750">
              <a:buFont typeface="Arial" panose="020B0604020202020204" pitchFamily="34" charset="0"/>
              <a:buChar char="•"/>
            </a:pPr>
            <a:r>
              <a:rPr lang="en-GB" sz="1600" dirty="0">
                <a:effectLst/>
                <a:latin typeface="Arial" panose="020B0604020202020204" pitchFamily="34" charset="0"/>
                <a:ea typeface="Aptos" panose="020B0004020202020204" pitchFamily="34" charset="0"/>
                <a:cs typeface="Arial" panose="020B0604020202020204" pitchFamily="34" charset="0"/>
              </a:rPr>
              <a:t>Undertake analysis to improve the evidence base </a:t>
            </a:r>
          </a:p>
          <a:p>
            <a:pPr marL="285750" lvl="0" indent="-285750">
              <a:buFont typeface="Arial" panose="020B0604020202020204" pitchFamily="34" charset="0"/>
              <a:buChar char="•"/>
            </a:pPr>
            <a:r>
              <a:rPr lang="en-GB" sz="1600" dirty="0">
                <a:effectLst/>
                <a:latin typeface="Arial" panose="020B0604020202020204" pitchFamily="34" charset="0"/>
                <a:ea typeface="Aptos" panose="020B0004020202020204" pitchFamily="34" charset="0"/>
                <a:cs typeface="Arial" panose="020B0604020202020204" pitchFamily="34" charset="0"/>
              </a:rPr>
              <a:t>Feed into policy development through public reports, ministerial commissions, and private discussion papers</a:t>
            </a:r>
          </a:p>
          <a:p>
            <a:pPr algn="l"/>
            <a:endParaRPr lang="en-GB" sz="1600" b="0" i="0" dirty="0">
              <a:solidFill>
                <a:srgbClr val="0B0C0C"/>
              </a:solidFill>
              <a:effectLst/>
              <a:latin typeface="Arial" panose="020B0604020202020204" pitchFamily="34" charset="0"/>
              <a:cs typeface="Arial" panose="020B0604020202020204" pitchFamily="34" charset="0"/>
            </a:endParaRPr>
          </a:p>
          <a:p>
            <a:pPr algn="l"/>
            <a:endParaRPr lang="en-GB" sz="1600" b="0" i="0" dirty="0">
              <a:solidFill>
                <a:srgbClr val="0B0C0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29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4" name="Arrow: Pentagon 3">
            <a:extLst>
              <a:ext uri="{FF2B5EF4-FFF2-40B4-BE49-F238E27FC236}">
                <a16:creationId xmlns:a16="http://schemas.microsoft.com/office/drawing/2014/main" id="{63996332-0E91-8250-D00B-27C72170E2BD}"/>
              </a:ext>
            </a:extLst>
          </p:cNvPr>
          <p:cNvSpPr/>
          <p:nvPr/>
        </p:nvSpPr>
        <p:spPr>
          <a:xfrm>
            <a:off x="182694" y="633196"/>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energy and infrastructure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B0BEBC-41DC-01E2-59F0-494C059FACC1}"/>
              </a:ext>
            </a:extLst>
          </p:cNvPr>
          <p:cNvSpPr txBox="1"/>
          <p:nvPr/>
        </p:nvSpPr>
        <p:spPr>
          <a:xfrm>
            <a:off x="218098" y="1268715"/>
            <a:ext cx="5943602" cy="369332"/>
          </a:xfrm>
          <a:prstGeom prst="rect">
            <a:avLst/>
          </a:prstGeom>
          <a:noFill/>
        </p:spPr>
        <p:txBody>
          <a:bodyPr wrap="square" rtlCol="0">
            <a:spAutoFit/>
          </a:bodyPr>
          <a:lstStyle/>
          <a:p>
            <a:r>
              <a:rPr lang="en-GB" b="1" dirty="0">
                <a:solidFill>
                  <a:schemeClr val="tx2">
                    <a:lumMod val="75000"/>
                    <a:lumOff val="25000"/>
                  </a:schemeClr>
                </a:solidFill>
              </a:rPr>
              <a:t>Other stakeholder feedback</a:t>
            </a:r>
          </a:p>
        </p:txBody>
      </p:sp>
      <p:sp>
        <p:nvSpPr>
          <p:cNvPr id="16" name="TextBox 15">
            <a:extLst>
              <a:ext uri="{FF2B5EF4-FFF2-40B4-BE49-F238E27FC236}">
                <a16:creationId xmlns:a16="http://schemas.microsoft.com/office/drawing/2014/main" id="{ADD5B3D0-FFF5-7DE8-4B62-C5A60016B4CE}"/>
              </a:ext>
            </a:extLst>
          </p:cNvPr>
          <p:cNvSpPr txBox="1"/>
          <p:nvPr/>
        </p:nvSpPr>
        <p:spPr>
          <a:xfrm>
            <a:off x="877824" y="1686275"/>
            <a:ext cx="10631424" cy="2862322"/>
          </a:xfrm>
          <a:prstGeom prst="rect">
            <a:avLst/>
          </a:prstGeom>
          <a:noFill/>
        </p:spPr>
        <p:txBody>
          <a:bodyPr wrap="square">
            <a:spAutoFit/>
          </a:bodyPr>
          <a:lstStyle/>
          <a:p>
            <a:pPr marL="285750" indent="-285750">
              <a:buFont typeface="Arial" panose="020B0604020202020204" pitchFamily="34" charset="0"/>
              <a:buChar char="•"/>
            </a:pPr>
            <a:r>
              <a:rPr lang="en-GB" sz="1600" b="1" i="0" dirty="0">
                <a:solidFill>
                  <a:srgbClr val="212121"/>
                </a:solidFill>
                <a:effectLst/>
              </a:rPr>
              <a:t>Lower Thames Crossing </a:t>
            </a:r>
            <a:r>
              <a:rPr lang="en-GB" sz="1600" i="0" dirty="0">
                <a:solidFill>
                  <a:srgbClr val="212121"/>
                </a:solidFill>
                <a:effectLst/>
              </a:rPr>
              <a:t>required</a:t>
            </a:r>
          </a:p>
          <a:p>
            <a:pPr marL="285750" indent="-285750">
              <a:buFont typeface="Arial" panose="020B0604020202020204" pitchFamily="34" charset="0"/>
              <a:buChar char="•"/>
            </a:pPr>
            <a:r>
              <a:rPr lang="en-GB" sz="1600" b="1" dirty="0"/>
              <a:t>Rail and air freight </a:t>
            </a:r>
            <a:r>
              <a:rPr lang="en-GB" sz="1600" dirty="0"/>
              <a:t>– focus of transport network in the South East is on passenger movements.</a:t>
            </a:r>
          </a:p>
          <a:p>
            <a:pPr marL="285750" indent="-285750">
              <a:buFont typeface="Arial" panose="020B0604020202020204" pitchFamily="34" charset="0"/>
              <a:buChar char="•"/>
            </a:pPr>
            <a:r>
              <a:rPr lang="en-GB" sz="1600" dirty="0"/>
              <a:t>Connecting to the </a:t>
            </a:r>
            <a:r>
              <a:rPr lang="en-GB" sz="1600" b="1" dirty="0"/>
              <a:t>grid </a:t>
            </a:r>
            <a:r>
              <a:rPr lang="en-GB" sz="1600" dirty="0"/>
              <a:t>is bureaucratic and limited - UKPN</a:t>
            </a:r>
          </a:p>
          <a:p>
            <a:pPr marL="285750" indent="-285750">
              <a:buFont typeface="Arial" panose="020B0604020202020204" pitchFamily="34" charset="0"/>
              <a:buChar char="•"/>
            </a:pPr>
            <a:r>
              <a:rPr lang="en-GB" sz="1600" dirty="0"/>
              <a:t>Also, others can’t sell any </a:t>
            </a:r>
            <a:r>
              <a:rPr lang="en-GB" sz="1600" b="1" dirty="0"/>
              <a:t>excess energy </a:t>
            </a:r>
            <a:r>
              <a:rPr lang="en-GB" sz="1600" dirty="0"/>
              <a:t>that they generate. </a:t>
            </a:r>
          </a:p>
          <a:p>
            <a:pPr marL="285750" indent="-285750">
              <a:buFont typeface="Arial" panose="020B0604020202020204" pitchFamily="34" charset="0"/>
              <a:buChar char="•"/>
            </a:pPr>
            <a:r>
              <a:rPr lang="en-GB" sz="1600" dirty="0"/>
              <a:t>Speed </a:t>
            </a:r>
            <a:r>
              <a:rPr lang="en-GB" sz="1600" b="1" dirty="0"/>
              <a:t>of broadband and mobile rollouts </a:t>
            </a:r>
            <a:r>
              <a:rPr lang="en-GB" sz="1600" dirty="0"/>
              <a:t>schemes is slow.</a:t>
            </a:r>
          </a:p>
          <a:p>
            <a:pPr marL="285750" indent="-285750">
              <a:buFont typeface="Arial" panose="020B0604020202020204" pitchFamily="34" charset="0"/>
              <a:buChar char="•"/>
            </a:pPr>
            <a:r>
              <a:rPr lang="en-GB" sz="1600" b="1" dirty="0"/>
              <a:t>Planning issues </a:t>
            </a:r>
            <a:r>
              <a:rPr lang="en-GB" sz="1600" dirty="0"/>
              <a:t>are a significant barrier, particularly for major infrastructure projects. </a:t>
            </a:r>
          </a:p>
          <a:p>
            <a:pPr marL="285750" indent="-285750">
              <a:buFont typeface="Arial" panose="020B0604020202020204" pitchFamily="34" charset="0"/>
              <a:buChar char="•"/>
            </a:pPr>
            <a:r>
              <a:rPr lang="en-GB" sz="1600" b="1" dirty="0"/>
              <a:t>Local planning systems are fragmented and slow</a:t>
            </a:r>
            <a:r>
              <a:rPr lang="en-GB" sz="1600" dirty="0"/>
              <a:t>, often hampering economic growth opportunities.</a:t>
            </a:r>
          </a:p>
          <a:p>
            <a:pPr marL="285750" indent="-285750">
              <a:buFont typeface="Arial" panose="020B0604020202020204" pitchFamily="34" charset="0"/>
              <a:buChar char="•"/>
            </a:pPr>
            <a:r>
              <a:rPr lang="en-GB" sz="1600" dirty="0"/>
              <a:t>There is a need for </a:t>
            </a:r>
            <a:r>
              <a:rPr lang="en-GB" sz="1600" b="1" dirty="0"/>
              <a:t>mandatory job creation elements in planning reforms </a:t>
            </a:r>
            <a:r>
              <a:rPr lang="en-GB" sz="1600" dirty="0"/>
              <a:t>to ensure economic benefits from new developments.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b="1" i="0" dirty="0">
              <a:solidFill>
                <a:srgbClr val="212121"/>
              </a:solidFill>
              <a:effectLst/>
            </a:endParaRPr>
          </a:p>
        </p:txBody>
      </p:sp>
    </p:spTree>
    <p:extLst>
      <p:ext uri="{BB962C8B-B14F-4D97-AF65-F5344CB8AC3E}">
        <p14:creationId xmlns:p14="http://schemas.microsoft.com/office/powerpoint/2010/main" val="75288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8" name="TextBox 7">
            <a:extLst>
              <a:ext uri="{FF2B5EF4-FFF2-40B4-BE49-F238E27FC236}">
                <a16:creationId xmlns:a16="http://schemas.microsoft.com/office/drawing/2014/main" id="{2C702DC3-D9F0-C9E4-80A4-A27743B2BB95}"/>
              </a:ext>
            </a:extLst>
          </p:cNvPr>
          <p:cNvSpPr txBox="1"/>
          <p:nvPr/>
        </p:nvSpPr>
        <p:spPr>
          <a:xfrm>
            <a:off x="339969" y="1264588"/>
            <a:ext cx="5943602" cy="369332"/>
          </a:xfrm>
          <a:prstGeom prst="rect">
            <a:avLst/>
          </a:prstGeom>
          <a:noFill/>
        </p:spPr>
        <p:txBody>
          <a:bodyPr wrap="square" rtlCol="0">
            <a:spAutoFit/>
          </a:bodyPr>
          <a:lstStyle/>
          <a:p>
            <a:r>
              <a:rPr lang="en-GB" b="1" dirty="0">
                <a:solidFill>
                  <a:schemeClr val="tx2">
                    <a:lumMod val="75000"/>
                    <a:lumOff val="25000"/>
                  </a:schemeClr>
                </a:solidFill>
              </a:rPr>
              <a:t>BAB Members feedback so far</a:t>
            </a:r>
          </a:p>
        </p:txBody>
      </p:sp>
      <p:sp>
        <p:nvSpPr>
          <p:cNvPr id="13" name="TextBox 12">
            <a:extLst>
              <a:ext uri="{FF2B5EF4-FFF2-40B4-BE49-F238E27FC236}">
                <a16:creationId xmlns:a16="http://schemas.microsoft.com/office/drawing/2014/main" id="{796C0CB7-C0DA-36A5-7768-FC75DFF8226A}"/>
              </a:ext>
            </a:extLst>
          </p:cNvPr>
          <p:cNvSpPr txBox="1"/>
          <p:nvPr/>
        </p:nvSpPr>
        <p:spPr>
          <a:xfrm>
            <a:off x="838904" y="1804411"/>
            <a:ext cx="10194856" cy="6032421"/>
          </a:xfrm>
          <a:prstGeom prst="rect">
            <a:avLst/>
          </a:prstGeom>
          <a:noFill/>
        </p:spPr>
        <p:txBody>
          <a:bodyPr wrap="square">
            <a:spAutoFit/>
          </a:bodyPr>
          <a:lstStyle/>
          <a:p>
            <a:pPr marL="285750" indent="-285750">
              <a:buFont typeface="Arial" panose="020B0604020202020204" pitchFamily="34" charset="0"/>
              <a:buChar char="•"/>
            </a:pPr>
            <a:r>
              <a:rPr lang="en-GB" sz="1600" b="1" i="0" dirty="0">
                <a:solidFill>
                  <a:srgbClr val="212121"/>
                </a:solidFill>
                <a:effectLst/>
              </a:rPr>
              <a:t>Central vs local government planning </a:t>
            </a:r>
            <a:r>
              <a:rPr lang="en-GB" sz="1600" b="0" i="0" dirty="0">
                <a:solidFill>
                  <a:srgbClr val="212121"/>
                </a:solidFill>
                <a:effectLst/>
              </a:rPr>
              <a:t>- improved efficiencies in this process to speed this process up</a:t>
            </a:r>
          </a:p>
          <a:p>
            <a:pPr marL="285750" indent="-285750">
              <a:buFont typeface="Arial" panose="020B0604020202020204" pitchFamily="34" charset="0"/>
              <a:buChar char="•"/>
            </a:pPr>
            <a:endParaRPr lang="en-GB" sz="1600" dirty="0">
              <a:solidFill>
                <a:srgbClr val="212121"/>
              </a:solidFill>
            </a:endParaRPr>
          </a:p>
          <a:p>
            <a:pPr marL="285750" indent="-285750">
              <a:buFont typeface="Arial" panose="020B0604020202020204" pitchFamily="34" charset="0"/>
              <a:buChar char="•"/>
            </a:pPr>
            <a:r>
              <a:rPr lang="en-GB" sz="1600" b="0" i="0" dirty="0">
                <a:solidFill>
                  <a:srgbClr val="212121"/>
                </a:solidFill>
                <a:effectLst/>
              </a:rPr>
              <a:t>The one thing that links all of the issues with these sectors is the ability for incessant </a:t>
            </a:r>
            <a:r>
              <a:rPr lang="en-GB" sz="1600" b="1" i="0" dirty="0">
                <a:solidFill>
                  <a:srgbClr val="212121"/>
                </a:solidFill>
                <a:effectLst/>
              </a:rPr>
              <a:t>NIMBYism</a:t>
            </a:r>
            <a:r>
              <a:rPr lang="en-GB" sz="1600" b="0" i="0" dirty="0">
                <a:solidFill>
                  <a:srgbClr val="212121"/>
                </a:solidFill>
                <a:effectLst/>
              </a:rPr>
              <a:t> and spurious challenges in the name of 'Environment' to delay and obstruct provision of key schemes to address need. The </a:t>
            </a:r>
            <a:r>
              <a:rPr lang="en-GB" sz="1600" b="1" i="0" dirty="0">
                <a:solidFill>
                  <a:srgbClr val="212121"/>
                </a:solidFill>
                <a:effectLst/>
              </a:rPr>
              <a:t>change then would be to legalise a means by which all issues are considered at the outset with solutions agreed and then no further challenge can be mounted once agreed</a:t>
            </a:r>
            <a:r>
              <a:rPr lang="en-GB" sz="1600" b="0" i="0" dirty="0">
                <a:solidFill>
                  <a:srgbClr val="212121"/>
                </a:solidFill>
                <a:effectLst/>
              </a:rPr>
              <a:t>. We can learn a lot from our European counterparts on this!</a:t>
            </a:r>
          </a:p>
          <a:p>
            <a:pPr marL="285750" indent="-285750">
              <a:buFont typeface="Arial" panose="020B0604020202020204" pitchFamily="34" charset="0"/>
              <a:buChar char="•"/>
            </a:pPr>
            <a:endParaRPr lang="en-GB" sz="1600" dirty="0">
              <a:solidFill>
                <a:srgbClr val="212121"/>
              </a:solidFill>
            </a:endParaRPr>
          </a:p>
          <a:p>
            <a:pPr marL="285750" indent="-285750">
              <a:buFont typeface="Arial" panose="020B0604020202020204" pitchFamily="34" charset="0"/>
              <a:buChar char="•"/>
            </a:pPr>
            <a:r>
              <a:rPr lang="en-GB" sz="1600" b="0" i="0" dirty="0">
                <a:solidFill>
                  <a:srgbClr val="212121"/>
                </a:solidFill>
                <a:effectLst/>
              </a:rPr>
              <a:t>Seriously </a:t>
            </a:r>
            <a:r>
              <a:rPr lang="en-GB" sz="1600" i="0" dirty="0">
                <a:solidFill>
                  <a:srgbClr val="212121"/>
                </a:solidFill>
                <a:effectLst/>
              </a:rPr>
              <a:t>consider</a:t>
            </a:r>
            <a:r>
              <a:rPr lang="en-GB" sz="1600" b="1" i="0" dirty="0">
                <a:solidFill>
                  <a:srgbClr val="212121"/>
                </a:solidFill>
                <a:effectLst/>
              </a:rPr>
              <a:t> planning restrictions in AONB's</a:t>
            </a:r>
            <a:r>
              <a:rPr lang="en-GB" sz="1600" b="0" i="0" dirty="0">
                <a:solidFill>
                  <a:srgbClr val="212121"/>
                </a:solidFill>
                <a:effectLst/>
              </a:rPr>
              <a:t>. </a:t>
            </a:r>
          </a:p>
          <a:p>
            <a:endParaRPr lang="en-GB" sz="1600" b="1" i="0" dirty="0">
              <a:solidFill>
                <a:srgbClr val="212121"/>
              </a:solidFill>
              <a:effectLst/>
            </a:endParaRPr>
          </a:p>
          <a:p>
            <a:pPr marL="285750" indent="-285750">
              <a:buFont typeface="Arial" panose="020B0604020202020204" pitchFamily="34" charset="0"/>
              <a:buChar char="•"/>
            </a:pPr>
            <a:r>
              <a:rPr lang="en-GB" sz="1600" b="0" i="0" dirty="0">
                <a:solidFill>
                  <a:srgbClr val="212121"/>
                </a:solidFill>
                <a:effectLst/>
              </a:rPr>
              <a:t>Face up to the challenge (and opportunities) of road user charging or other ways to raise revenue from road use.</a:t>
            </a:r>
          </a:p>
          <a:p>
            <a:endParaRPr lang="en-GB" sz="1600" dirty="0">
              <a:solidFill>
                <a:srgbClr val="212121"/>
              </a:solidFill>
            </a:endParaRPr>
          </a:p>
          <a:p>
            <a:pPr marL="285750" indent="-285750">
              <a:buFont typeface="Arial" panose="020B0604020202020204" pitchFamily="34" charset="0"/>
              <a:buChar char="•"/>
            </a:pPr>
            <a:r>
              <a:rPr lang="en-GB" sz="1600" b="0" i="0" dirty="0">
                <a:solidFill>
                  <a:srgbClr val="212121"/>
                </a:solidFill>
                <a:effectLst/>
              </a:rPr>
              <a:t>Ensure </a:t>
            </a:r>
            <a:r>
              <a:rPr lang="en-GB" sz="1600" b="1" i="0" dirty="0">
                <a:solidFill>
                  <a:srgbClr val="212121"/>
                </a:solidFill>
                <a:effectLst/>
              </a:rPr>
              <a:t>mobile phone coverage </a:t>
            </a:r>
            <a:r>
              <a:rPr lang="en-GB" sz="1600" b="0" i="0" dirty="0">
                <a:solidFill>
                  <a:srgbClr val="212121"/>
                </a:solidFill>
                <a:effectLst/>
              </a:rPr>
              <a:t>to be able to (1) make calls and (2) use data on mobile devices. The mobile phone network is worsening and when mobile, it is almost impossible to have a call without getting cut off. </a:t>
            </a:r>
          </a:p>
          <a:p>
            <a:pPr marL="285750" indent="-285750">
              <a:buFont typeface="Arial" panose="020B0604020202020204" pitchFamily="34" charset="0"/>
              <a:buChar char="•"/>
            </a:pPr>
            <a:endParaRPr lang="en-GB" sz="1600" dirty="0">
              <a:solidFill>
                <a:srgbClr val="212121"/>
              </a:solidFill>
            </a:endParaRPr>
          </a:p>
          <a:p>
            <a:pPr marL="285750" indent="-285750">
              <a:buFont typeface="Arial" panose="020B0604020202020204" pitchFamily="34" charset="0"/>
              <a:buChar char="•"/>
            </a:pPr>
            <a:r>
              <a:rPr lang="en-GB" sz="1600" dirty="0">
                <a:effectLst/>
              </a:rPr>
              <a:t>The Green Agenda is a priority, however there seems to be an obsession with a race on </a:t>
            </a:r>
            <a:r>
              <a:rPr lang="en-GB" sz="1600" b="1" dirty="0">
                <a:effectLst/>
              </a:rPr>
              <a:t>certain types of energy </a:t>
            </a:r>
            <a:r>
              <a:rPr lang="en-GB" sz="1600" dirty="0">
                <a:effectLst/>
              </a:rPr>
              <a:t>when we don't even know if they are feasible. For example, on Cars, electric is being pushed at an extreme high cost, with little or no actual environmental impact on a global scale.</a:t>
            </a:r>
            <a:endParaRPr lang="en-GB" sz="1600" b="0" i="0" dirty="0">
              <a:solidFill>
                <a:srgbClr val="212121"/>
              </a:solidFill>
              <a:effectLst/>
            </a:endParaRPr>
          </a:p>
          <a:p>
            <a:pPr marL="285750" indent="-285750">
              <a:buFont typeface="Arial" panose="020B0604020202020204" pitchFamily="34" charset="0"/>
              <a:buChar char="•"/>
            </a:pPr>
            <a:endParaRPr lang="en-GB" sz="1600" dirty="0">
              <a:solidFill>
                <a:srgbClr val="212121"/>
              </a:solidFill>
              <a:latin typeface="Segoe UI" panose="020B0502040204020203" pitchFamily="34" charset="0"/>
            </a:endParaRPr>
          </a:p>
          <a:p>
            <a:pPr marL="285750" indent="-285750">
              <a:buFont typeface="Arial" panose="020B0604020202020204" pitchFamily="34" charset="0"/>
              <a:buChar char="•"/>
            </a:pPr>
            <a:endParaRPr lang="en-GB" sz="1600" b="0" i="0" dirty="0">
              <a:solidFill>
                <a:srgbClr val="212121"/>
              </a:solidFill>
              <a:effectLst/>
              <a:latin typeface="Segoe UI" panose="020B0502040204020203" pitchFamily="34" charset="0"/>
            </a:endParaRPr>
          </a:p>
          <a:p>
            <a:pPr marL="285750" indent="-285750">
              <a:buFont typeface="Arial" panose="020B0604020202020204" pitchFamily="34" charset="0"/>
              <a:buChar char="•"/>
            </a:pPr>
            <a:endParaRPr lang="en-GB" sz="1600" b="0" i="0" dirty="0">
              <a:solidFill>
                <a:srgbClr val="212121"/>
              </a:solidFill>
              <a:effectLst/>
              <a:latin typeface="Segoe UI" panose="020B0502040204020203" pitchFamily="34" charset="0"/>
            </a:endParaRPr>
          </a:p>
          <a:p>
            <a:pPr marL="285750" indent="-285750">
              <a:buFont typeface="Arial" panose="020B0604020202020204" pitchFamily="34" charset="0"/>
              <a:buChar char="•"/>
            </a:pPr>
            <a:endParaRPr lang="en-GB" sz="1600" dirty="0">
              <a:effectLst/>
              <a:latin typeface="+mj-lt"/>
            </a:endParaRPr>
          </a:p>
          <a:p>
            <a:endParaRPr lang="en-GB" sz="1600" dirty="0">
              <a:effectLst/>
              <a:latin typeface="+mj-lt"/>
            </a:endParaRPr>
          </a:p>
          <a:p>
            <a:endParaRPr lang="en-GB" sz="1800" dirty="0">
              <a:effectLst/>
            </a:endParaRPr>
          </a:p>
        </p:txBody>
      </p:sp>
      <p:sp>
        <p:nvSpPr>
          <p:cNvPr id="14" name="TextBox 13">
            <a:extLst>
              <a:ext uri="{FF2B5EF4-FFF2-40B4-BE49-F238E27FC236}">
                <a16:creationId xmlns:a16="http://schemas.microsoft.com/office/drawing/2014/main" id="{F119119A-B15B-3D35-8673-DAB4A67C5AAF}"/>
              </a:ext>
            </a:extLst>
          </p:cNvPr>
          <p:cNvSpPr txBox="1"/>
          <p:nvPr/>
        </p:nvSpPr>
        <p:spPr>
          <a:xfrm>
            <a:off x="9147751" y="3539954"/>
            <a:ext cx="2860432" cy="646331"/>
          </a:xfrm>
          <a:prstGeom prst="rect">
            <a:avLst/>
          </a:prstGeom>
          <a:noFill/>
          <a:ln>
            <a:solidFill>
              <a:schemeClr val="accent1"/>
            </a:solidFill>
            <a:prstDash val="dash"/>
          </a:ln>
        </p:spPr>
        <p:txBody>
          <a:bodyPr wrap="square" rtlCol="0">
            <a:spAutoFit/>
          </a:bodyPr>
          <a:lstStyle/>
          <a:p>
            <a:r>
              <a:rPr lang="en-GB" dirty="0">
                <a:solidFill>
                  <a:schemeClr val="tx2">
                    <a:lumMod val="75000"/>
                    <a:lumOff val="25000"/>
                  </a:schemeClr>
                </a:solidFill>
              </a:rPr>
              <a:t>Your thoughts please – Verbally or on the MS Form</a:t>
            </a:r>
          </a:p>
        </p:txBody>
      </p:sp>
      <p:sp>
        <p:nvSpPr>
          <p:cNvPr id="4" name="Arrow: Pentagon 3">
            <a:extLst>
              <a:ext uri="{FF2B5EF4-FFF2-40B4-BE49-F238E27FC236}">
                <a16:creationId xmlns:a16="http://schemas.microsoft.com/office/drawing/2014/main" id="{63996332-0E91-8250-D00B-27C72170E2BD}"/>
              </a:ext>
            </a:extLst>
          </p:cNvPr>
          <p:cNvSpPr/>
          <p:nvPr/>
        </p:nvSpPr>
        <p:spPr>
          <a:xfrm>
            <a:off x="182694" y="633196"/>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energy and infrastructure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150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5" name="Arrow: Pentagon 4">
            <a:extLst>
              <a:ext uri="{FF2B5EF4-FFF2-40B4-BE49-F238E27FC236}">
                <a16:creationId xmlns:a16="http://schemas.microsoft.com/office/drawing/2014/main" id="{1E3C2519-1FE7-EDA2-AB0A-4D7DCB1EDF36}"/>
              </a:ext>
            </a:extLst>
          </p:cNvPr>
          <p:cNvSpPr/>
          <p:nvPr/>
        </p:nvSpPr>
        <p:spPr>
          <a:xfrm>
            <a:off x="182695" y="647043"/>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regulatory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B872EB-D7C0-53C1-1FBC-60B6B6CDF0B5}"/>
              </a:ext>
            </a:extLst>
          </p:cNvPr>
          <p:cNvSpPr txBox="1"/>
          <p:nvPr/>
        </p:nvSpPr>
        <p:spPr>
          <a:xfrm>
            <a:off x="4547616" y="1843950"/>
            <a:ext cx="2889504" cy="3170099"/>
          </a:xfrm>
          <a:prstGeom prst="rect">
            <a:avLst/>
          </a:prstGeom>
          <a:noFill/>
        </p:spPr>
        <p:txBody>
          <a:bodyPr wrap="square" rtlCol="0">
            <a:spAutoFit/>
          </a:bodyPr>
          <a:lstStyle/>
          <a:p>
            <a:pPr algn="ctr"/>
            <a:r>
              <a:rPr lang="en-GB" sz="20000" dirty="0">
                <a:solidFill>
                  <a:schemeClr val="tx2">
                    <a:lumMod val="75000"/>
                    <a:lumOff val="25000"/>
                  </a:schemeClr>
                </a:solidFill>
              </a:rPr>
              <a:t>?</a:t>
            </a:r>
          </a:p>
        </p:txBody>
      </p:sp>
    </p:spTree>
    <p:extLst>
      <p:ext uri="{BB962C8B-B14F-4D97-AF65-F5344CB8AC3E}">
        <p14:creationId xmlns:p14="http://schemas.microsoft.com/office/powerpoint/2010/main" val="260204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17" name="Arrow: Pentagon 16">
            <a:extLst>
              <a:ext uri="{FF2B5EF4-FFF2-40B4-BE49-F238E27FC236}">
                <a16:creationId xmlns:a16="http://schemas.microsoft.com/office/drawing/2014/main" id="{D041406D-7865-0E2E-6E86-F42E257956BA}"/>
              </a:ext>
            </a:extLst>
          </p:cNvPr>
          <p:cNvSpPr/>
          <p:nvPr/>
        </p:nvSpPr>
        <p:spPr>
          <a:xfrm>
            <a:off x="182694" y="633196"/>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a:t>
            </a:r>
            <a:r>
              <a:rPr lang="en-GB" dirty="0">
                <a:latin typeface="Calibri" panose="020F0502020204030204" pitchFamily="34" charset="0"/>
                <a:ea typeface="Calibri" panose="020F0502020204030204" pitchFamily="34" charset="0"/>
                <a:cs typeface="Calibri" panose="020F0502020204030204" pitchFamily="34" charset="0"/>
              </a:rPr>
              <a:t>crowding-in</a:t>
            </a:r>
            <a:r>
              <a:rPr lang="en-GB" sz="1800" dirty="0">
                <a:effectLst/>
                <a:latin typeface="Calibri" panose="020F0502020204030204" pitchFamily="34" charset="0"/>
                <a:ea typeface="Calibri" panose="020F0502020204030204" pitchFamily="34" charset="0"/>
                <a:cs typeface="Calibri" panose="020F0502020204030204" pitchFamily="34" charset="0"/>
              </a:rPr>
              <a:t>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1A4AF45-A256-0500-1344-50A29565A3A7}"/>
              </a:ext>
            </a:extLst>
          </p:cNvPr>
          <p:cNvSpPr txBox="1"/>
          <p:nvPr/>
        </p:nvSpPr>
        <p:spPr>
          <a:xfrm>
            <a:off x="380469" y="1777514"/>
            <a:ext cx="7373643" cy="3693319"/>
          </a:xfrm>
          <a:prstGeom prst="rect">
            <a:avLst/>
          </a:prstGeom>
          <a:noFill/>
        </p:spPr>
        <p:txBody>
          <a:bodyPr wrap="square">
            <a:spAutoFit/>
          </a:bodyPr>
          <a:lstStyle/>
          <a:p>
            <a:pPr marL="285750" indent="-285750">
              <a:buFont typeface="Arial" panose="020B0604020202020204" pitchFamily="34" charset="0"/>
              <a:buChar char="•"/>
            </a:pPr>
            <a:r>
              <a:rPr lang="en-GB" dirty="0"/>
              <a:t>Intervention is needed for startups at Series A investment stages.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Simplification of funding processes is crucial to make it easier for startups to access capital – Innovate UK in particular.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should be a focus on creating visible case studies of successful businesses to inspire and guide new startups.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Establishing a network for sharing information and resources among startups and investors is essential.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British Business Bank could play a role in facilitating initial investments and follow-up funding. </a:t>
            </a:r>
          </a:p>
        </p:txBody>
      </p:sp>
      <p:pic>
        <p:nvPicPr>
          <p:cNvPr id="1026" name="Picture 2" descr="Image result for investment">
            <a:extLst>
              <a:ext uri="{FF2B5EF4-FFF2-40B4-BE49-F238E27FC236}">
                <a16:creationId xmlns:a16="http://schemas.microsoft.com/office/drawing/2014/main" id="{1D8C5F2B-8174-F1A6-1640-72B14438D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032" y="2449433"/>
            <a:ext cx="4007167" cy="234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6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4" y="97439"/>
            <a:ext cx="11340711"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How does Kent &amp; Medway’s business landscape align with the growth sectors? </a:t>
            </a:r>
          </a:p>
        </p:txBody>
      </p:sp>
      <p:sp>
        <p:nvSpPr>
          <p:cNvPr id="10" name="TextBox 9">
            <a:extLst>
              <a:ext uri="{FF2B5EF4-FFF2-40B4-BE49-F238E27FC236}">
                <a16:creationId xmlns:a16="http://schemas.microsoft.com/office/drawing/2014/main" id="{E8981355-B528-EB33-8AD6-C3B74A186FBC}"/>
              </a:ext>
            </a:extLst>
          </p:cNvPr>
          <p:cNvSpPr txBox="1"/>
          <p:nvPr/>
        </p:nvSpPr>
        <p:spPr>
          <a:xfrm>
            <a:off x="8839200" y="615696"/>
            <a:ext cx="3186492" cy="5693866"/>
          </a:xfrm>
          <a:prstGeom prst="rect">
            <a:avLst/>
          </a:prstGeom>
          <a:noFill/>
        </p:spPr>
        <p:txBody>
          <a:bodyPr wrap="square" rtlCol="0">
            <a:spAutoFit/>
          </a:bodyPr>
          <a:lstStyle/>
          <a:p>
            <a:pPr algn="l"/>
            <a:r>
              <a:rPr lang="en-GB" sz="1400" b="0" i="0" dirty="0">
                <a:solidFill>
                  <a:srgbClr val="242424"/>
                </a:solidFill>
                <a:effectLst/>
              </a:rPr>
              <a:t>SIC codes have not been updated since 2007, making them less effective in accurately describing modern industries.</a:t>
            </a:r>
          </a:p>
          <a:p>
            <a:pPr algn="l"/>
            <a:endParaRPr lang="en-GB" sz="1400" dirty="0">
              <a:solidFill>
                <a:srgbClr val="242424"/>
              </a:solidFill>
              <a:cs typeface="Arial" panose="020B0604020202020204" pitchFamily="34" charset="0"/>
            </a:endParaRPr>
          </a:p>
          <a:p>
            <a:pPr algn="l"/>
            <a:r>
              <a:rPr lang="en-GB" sz="1400" dirty="0">
                <a:solidFill>
                  <a:srgbClr val="242424"/>
                </a:solidFill>
                <a:cs typeface="Arial" panose="020B0604020202020204" pitchFamily="34" charset="0"/>
              </a:rPr>
              <a:t>The size of the ‘c</a:t>
            </a:r>
            <a:r>
              <a:rPr lang="en-GB" sz="1400" dirty="0">
                <a:solidFill>
                  <a:srgbClr val="0B0C0C"/>
                </a:solidFill>
                <a:cs typeface="Arial" panose="020B0604020202020204" pitchFamily="34" charset="0"/>
              </a:rPr>
              <a:t>l</a:t>
            </a:r>
            <a:r>
              <a:rPr lang="en-GB" sz="1400" b="0" i="0" dirty="0">
                <a:solidFill>
                  <a:srgbClr val="0B0C0C"/>
                </a:solidFill>
                <a:effectLst/>
                <a:cs typeface="Arial" panose="020B0604020202020204" pitchFamily="34" charset="0"/>
              </a:rPr>
              <a:t>ean energy’ sector within Kent &amp; Medway cannot be determined based on SIC codes.</a:t>
            </a:r>
          </a:p>
          <a:p>
            <a:pPr algn="l"/>
            <a:endParaRPr lang="en-GB" sz="1400" dirty="0">
              <a:solidFill>
                <a:srgbClr val="0B0C0C"/>
              </a:solidFill>
              <a:cs typeface="Arial" panose="020B0604020202020204" pitchFamily="34" charset="0"/>
            </a:endParaRPr>
          </a:p>
          <a:p>
            <a:pPr algn="l"/>
            <a:r>
              <a:rPr lang="en-GB" sz="1400" b="0" i="0" dirty="0">
                <a:solidFill>
                  <a:srgbClr val="0B0C0C"/>
                </a:solidFill>
                <a:effectLst/>
                <a:cs typeface="Arial" panose="020B0604020202020204" pitchFamily="34" charset="0"/>
              </a:rPr>
              <a:t>To overcome this, the Government is working with Data City on the Industrial </a:t>
            </a:r>
            <a:r>
              <a:rPr lang="en-GB" sz="1400" dirty="0">
                <a:solidFill>
                  <a:srgbClr val="0B0C0C"/>
                </a:solidFill>
                <a:cs typeface="Arial" panose="020B0604020202020204" pitchFamily="34" charset="0"/>
              </a:rPr>
              <a:t>S</a:t>
            </a:r>
            <a:r>
              <a:rPr lang="en-GB" sz="1400" b="0" i="0" dirty="0">
                <a:solidFill>
                  <a:srgbClr val="0B0C0C"/>
                </a:solidFill>
                <a:effectLst/>
                <a:cs typeface="Arial" panose="020B0604020202020204" pitchFamily="34" charset="0"/>
              </a:rPr>
              <a:t>trategy.  Data City has developed Real time SIC codes (RSCIs).</a:t>
            </a:r>
          </a:p>
          <a:p>
            <a:pPr algn="l"/>
            <a:endParaRPr lang="en-GB" sz="1400" dirty="0">
              <a:solidFill>
                <a:srgbClr val="0B0C0C"/>
              </a:solidFill>
              <a:cs typeface="Arial" panose="020B0604020202020204" pitchFamily="34" charset="0"/>
            </a:endParaRPr>
          </a:p>
          <a:p>
            <a:pPr algn="l"/>
            <a:r>
              <a:rPr lang="en-GB" sz="1400" b="0" i="0" dirty="0">
                <a:solidFill>
                  <a:srgbClr val="0B0C0C"/>
                </a:solidFill>
                <a:effectLst/>
                <a:cs typeface="Arial" panose="020B0604020202020204" pitchFamily="34" charset="0"/>
              </a:rPr>
              <a:t>Data City is a private business that uses </a:t>
            </a:r>
            <a:r>
              <a:rPr lang="en-GB" sz="1400" b="0" i="0" dirty="0">
                <a:solidFill>
                  <a:srgbClr val="242424"/>
                </a:solidFill>
                <a:effectLst/>
              </a:rPr>
              <a:t>AI to mine business data. Their AI-powered company database combines search, classification, and financial data, offering access to over 5.5 million UK companies. </a:t>
            </a:r>
          </a:p>
          <a:p>
            <a:pPr algn="l"/>
            <a:endParaRPr lang="en-GB" sz="1400" b="0" i="0" dirty="0">
              <a:solidFill>
                <a:srgbClr val="242424"/>
              </a:solidFill>
              <a:effectLst/>
            </a:endParaRPr>
          </a:p>
          <a:p>
            <a:pPr algn="l"/>
            <a:r>
              <a:rPr lang="en-GB" sz="1400" dirty="0">
                <a:solidFill>
                  <a:srgbClr val="242424"/>
                </a:solidFill>
              </a:rPr>
              <a:t>Data City charges £30,000 a year for a department to have access. The Government is not making access to Data City available as part of its strategy.</a:t>
            </a:r>
            <a:endParaRPr lang="en-GB" sz="1400" b="0" i="0" dirty="0">
              <a:solidFill>
                <a:srgbClr val="242424"/>
              </a:solidFill>
              <a:effectLst/>
            </a:endParaRPr>
          </a:p>
        </p:txBody>
      </p:sp>
      <p:pic>
        <p:nvPicPr>
          <p:cNvPr id="5" name="Picture 4">
            <a:extLst>
              <a:ext uri="{FF2B5EF4-FFF2-40B4-BE49-F238E27FC236}">
                <a16:creationId xmlns:a16="http://schemas.microsoft.com/office/drawing/2014/main" id="{6E23EEE2-5937-6D38-4516-2D58E61A99C0}"/>
              </a:ext>
            </a:extLst>
          </p:cNvPr>
          <p:cNvPicPr>
            <a:picLocks noChangeAspect="1"/>
          </p:cNvPicPr>
          <p:nvPr/>
        </p:nvPicPr>
        <p:blipFill>
          <a:blip r:embed="rId3"/>
          <a:stretch>
            <a:fillRect/>
          </a:stretch>
        </p:blipFill>
        <p:spPr>
          <a:xfrm>
            <a:off x="166308" y="688869"/>
            <a:ext cx="8580079" cy="5553435"/>
          </a:xfrm>
          <a:prstGeom prst="rect">
            <a:avLst/>
          </a:prstGeom>
          <a:ln>
            <a:solidFill>
              <a:schemeClr val="accent1"/>
            </a:solidFill>
          </a:ln>
        </p:spPr>
      </p:pic>
      <p:sp>
        <p:nvSpPr>
          <p:cNvPr id="8" name="TextBox 7">
            <a:extLst>
              <a:ext uri="{FF2B5EF4-FFF2-40B4-BE49-F238E27FC236}">
                <a16:creationId xmlns:a16="http://schemas.microsoft.com/office/drawing/2014/main" id="{14A7AED3-2FF2-0853-524D-BE8EF87C134C}"/>
              </a:ext>
            </a:extLst>
          </p:cNvPr>
          <p:cNvSpPr txBox="1"/>
          <p:nvPr/>
        </p:nvSpPr>
        <p:spPr>
          <a:xfrm>
            <a:off x="5674003" y="1176936"/>
            <a:ext cx="609600" cy="230832"/>
          </a:xfrm>
          <a:prstGeom prst="rect">
            <a:avLst/>
          </a:prstGeom>
          <a:noFill/>
        </p:spPr>
        <p:txBody>
          <a:bodyPr wrap="square" rtlCol="0">
            <a:spAutoFit/>
          </a:bodyPr>
          <a:lstStyle/>
          <a:p>
            <a:r>
              <a:rPr lang="en-GB" sz="900" dirty="0"/>
              <a:t>170</a:t>
            </a:r>
          </a:p>
        </p:txBody>
      </p:sp>
      <p:sp>
        <p:nvSpPr>
          <p:cNvPr id="11" name="TextBox 10">
            <a:extLst>
              <a:ext uri="{FF2B5EF4-FFF2-40B4-BE49-F238E27FC236}">
                <a16:creationId xmlns:a16="http://schemas.microsoft.com/office/drawing/2014/main" id="{22BFE25E-95BA-31BB-2EB7-79DDC7388D33}"/>
              </a:ext>
            </a:extLst>
          </p:cNvPr>
          <p:cNvSpPr txBox="1"/>
          <p:nvPr/>
        </p:nvSpPr>
        <p:spPr>
          <a:xfrm>
            <a:off x="5674003" y="2683985"/>
            <a:ext cx="609600" cy="230832"/>
          </a:xfrm>
          <a:prstGeom prst="rect">
            <a:avLst/>
          </a:prstGeom>
          <a:noFill/>
        </p:spPr>
        <p:txBody>
          <a:bodyPr wrap="square" rtlCol="0">
            <a:spAutoFit/>
          </a:bodyPr>
          <a:lstStyle/>
          <a:p>
            <a:r>
              <a:rPr lang="en-GB" sz="900" dirty="0"/>
              <a:t>15</a:t>
            </a:r>
          </a:p>
        </p:txBody>
      </p:sp>
    </p:spTree>
    <p:extLst>
      <p:ext uri="{BB962C8B-B14F-4D97-AF65-F5344CB8AC3E}">
        <p14:creationId xmlns:p14="http://schemas.microsoft.com/office/powerpoint/2010/main" val="67562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17" name="Arrow: Pentagon 16">
            <a:extLst>
              <a:ext uri="{FF2B5EF4-FFF2-40B4-BE49-F238E27FC236}">
                <a16:creationId xmlns:a16="http://schemas.microsoft.com/office/drawing/2014/main" id="{D041406D-7865-0E2E-6E86-F42E257956BA}"/>
              </a:ext>
            </a:extLst>
          </p:cNvPr>
          <p:cNvSpPr/>
          <p:nvPr/>
        </p:nvSpPr>
        <p:spPr>
          <a:xfrm>
            <a:off x="182694" y="633196"/>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Which Kent &amp; Medway based clusters are high-growth?</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Arrow: Pentagon 1">
            <a:extLst>
              <a:ext uri="{FF2B5EF4-FFF2-40B4-BE49-F238E27FC236}">
                <a16:creationId xmlns:a16="http://schemas.microsoft.com/office/drawing/2014/main" id="{A020A2EB-6FD9-98BD-450D-C4C21962BC74}"/>
              </a:ext>
            </a:extLst>
          </p:cNvPr>
          <p:cNvSpPr/>
          <p:nvPr/>
        </p:nvSpPr>
        <p:spPr>
          <a:xfrm>
            <a:off x="182693" y="2474453"/>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What the data and stakeholders are telling us so far….</a:t>
            </a:r>
          </a:p>
        </p:txBody>
      </p:sp>
      <p:sp>
        <p:nvSpPr>
          <p:cNvPr id="6" name="TextBox 5">
            <a:extLst>
              <a:ext uri="{FF2B5EF4-FFF2-40B4-BE49-F238E27FC236}">
                <a16:creationId xmlns:a16="http://schemas.microsoft.com/office/drawing/2014/main" id="{11E62B09-A3F9-E177-8244-CE045E2966D7}"/>
              </a:ext>
            </a:extLst>
          </p:cNvPr>
          <p:cNvSpPr txBox="1"/>
          <p:nvPr/>
        </p:nvSpPr>
        <p:spPr>
          <a:xfrm>
            <a:off x="583746" y="1145826"/>
            <a:ext cx="11009539" cy="1285737"/>
          </a:xfrm>
          <a:prstGeom prst="rect">
            <a:avLst/>
          </a:prstGeom>
          <a:noFill/>
        </p:spPr>
        <p:txBody>
          <a:bodyPr wrap="square">
            <a:spAutoFit/>
          </a:bodyPr>
          <a:lstStyle/>
          <a:p>
            <a:pPr marL="342900" lvl="0" indent="-342900" rtl="0">
              <a:lnSpc>
                <a:spcPct val="115000"/>
              </a:lnSpc>
              <a:spcAft>
                <a:spcPts val="10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C</a:t>
            </a:r>
            <a:r>
              <a:rPr lang="en-GB" sz="1800" dirty="0">
                <a:effectLst/>
                <a:latin typeface="Calibri" panose="020F0502020204030204" pitchFamily="34" charset="0"/>
                <a:ea typeface="Calibri" panose="020F0502020204030204" pitchFamily="34" charset="0"/>
                <a:cs typeface="Calibri" panose="020F0502020204030204" pitchFamily="34" charset="0"/>
              </a:rPr>
              <a:t>haracterisation of clusters?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What public and private sector interventions are needed to make strategic industrial sites ‘investment-ready’?</a:t>
            </a:r>
          </a:p>
          <a:p>
            <a:pPr marL="342900" lvl="0" indent="-342900">
              <a:lnSpc>
                <a:spcPct val="115000"/>
              </a:lnSpc>
              <a:spcAft>
                <a:spcPts val="1000"/>
              </a:spcAft>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cs typeface="Calibri" panose="020F0502020204030204" pitchFamily="34" charset="0"/>
              </a:rPr>
              <a:t>Which clusters should the Government be aware of?</a:t>
            </a:r>
            <a:endParaRPr lang="en-GB"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6C516F-9A4B-8221-E36E-BE1A8394BC88}"/>
              </a:ext>
            </a:extLst>
          </p:cNvPr>
          <p:cNvSpPr txBox="1"/>
          <p:nvPr/>
        </p:nvSpPr>
        <p:spPr>
          <a:xfrm>
            <a:off x="3980" y="3109972"/>
            <a:ext cx="4413161" cy="2585323"/>
          </a:xfrm>
          <a:prstGeom prst="rect">
            <a:avLst/>
          </a:prstGeom>
          <a:noFill/>
        </p:spPr>
        <p:txBody>
          <a:bodyPr wrap="square">
            <a:spAutoFit/>
          </a:bodyPr>
          <a:lstStyle/>
          <a:p>
            <a:pPr marL="285750" indent="-285750">
              <a:buFont typeface="Arial" panose="020B0604020202020204" pitchFamily="34" charset="0"/>
              <a:buChar char="•"/>
            </a:pPr>
            <a:r>
              <a:rPr lang="en-GB" dirty="0"/>
              <a:t>Discovery Park and Manston are identified as strategic growth sites, with potential in clean energy production and logistics. </a:t>
            </a:r>
          </a:p>
          <a:p>
            <a:endParaRPr lang="en-GB" dirty="0"/>
          </a:p>
          <a:p>
            <a:pPr marL="285750" indent="-285750">
              <a:buFont typeface="Arial" panose="020B0604020202020204" pitchFamily="34" charset="0"/>
              <a:buChar char="•"/>
            </a:pPr>
            <a:r>
              <a:rPr lang="en-GB" dirty="0"/>
              <a:t>Cross-boundary working and collaboration with neighbouring regions can help generate the necessary scale for successful clusters.</a:t>
            </a:r>
          </a:p>
        </p:txBody>
      </p:sp>
      <p:pic>
        <p:nvPicPr>
          <p:cNvPr id="9" name="Picture 8">
            <a:extLst>
              <a:ext uri="{FF2B5EF4-FFF2-40B4-BE49-F238E27FC236}">
                <a16:creationId xmlns:a16="http://schemas.microsoft.com/office/drawing/2014/main" id="{95C54B1A-718F-76AF-80FD-C13F696E1F62}"/>
              </a:ext>
            </a:extLst>
          </p:cNvPr>
          <p:cNvPicPr>
            <a:picLocks noChangeAspect="1"/>
          </p:cNvPicPr>
          <p:nvPr/>
        </p:nvPicPr>
        <p:blipFill>
          <a:blip r:embed="rId3"/>
          <a:stretch>
            <a:fillRect/>
          </a:stretch>
        </p:blipFill>
        <p:spPr>
          <a:xfrm>
            <a:off x="5185114" y="3389769"/>
            <a:ext cx="5966682" cy="3033112"/>
          </a:xfrm>
          <a:prstGeom prst="rect">
            <a:avLst/>
          </a:prstGeom>
        </p:spPr>
      </p:pic>
      <p:sp>
        <p:nvSpPr>
          <p:cNvPr id="10" name="TextBox 9">
            <a:extLst>
              <a:ext uri="{FF2B5EF4-FFF2-40B4-BE49-F238E27FC236}">
                <a16:creationId xmlns:a16="http://schemas.microsoft.com/office/drawing/2014/main" id="{008FFF7F-F250-E5AF-D587-01CDFBE9CBDC}"/>
              </a:ext>
            </a:extLst>
          </p:cNvPr>
          <p:cNvSpPr txBox="1"/>
          <p:nvPr/>
        </p:nvSpPr>
        <p:spPr>
          <a:xfrm>
            <a:off x="5185114" y="6557295"/>
            <a:ext cx="6194349" cy="261610"/>
          </a:xfrm>
          <a:prstGeom prst="rect">
            <a:avLst/>
          </a:prstGeom>
          <a:noFill/>
        </p:spPr>
        <p:txBody>
          <a:bodyPr wrap="square" rtlCol="0">
            <a:spAutoFit/>
          </a:bodyPr>
          <a:lstStyle/>
          <a:p>
            <a:r>
              <a:rPr lang="en-GB" sz="1100" dirty="0">
                <a:hlinkClick r:id="rId4"/>
              </a:rPr>
              <a:t>The Innovation Clusters Map from the Department for Science, Innovation and Technology - DSIT</a:t>
            </a:r>
            <a:endParaRPr lang="en-GB" sz="1100" dirty="0"/>
          </a:p>
        </p:txBody>
      </p:sp>
    </p:spTree>
    <p:extLst>
      <p:ext uri="{BB962C8B-B14F-4D97-AF65-F5344CB8AC3E}">
        <p14:creationId xmlns:p14="http://schemas.microsoft.com/office/powerpoint/2010/main" val="31889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4" y="97439"/>
            <a:ext cx="11340711"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Which sectors should Kent &amp; Medway concentrate on?</a:t>
            </a:r>
          </a:p>
        </p:txBody>
      </p:sp>
      <p:pic>
        <p:nvPicPr>
          <p:cNvPr id="2" name="Picture 1">
            <a:extLst>
              <a:ext uri="{FF2B5EF4-FFF2-40B4-BE49-F238E27FC236}">
                <a16:creationId xmlns:a16="http://schemas.microsoft.com/office/drawing/2014/main" id="{BDE1CE78-D0D3-9DFA-FF7D-80BA86EF47D0}"/>
              </a:ext>
            </a:extLst>
          </p:cNvPr>
          <p:cNvPicPr>
            <a:picLocks noChangeAspect="1"/>
          </p:cNvPicPr>
          <p:nvPr/>
        </p:nvPicPr>
        <p:blipFill rotWithShape="1">
          <a:blip r:embed="rId3"/>
          <a:srcRect l="23100" t="15770" r="48981" b="72171"/>
          <a:stretch/>
        </p:blipFill>
        <p:spPr bwMode="auto">
          <a:xfrm>
            <a:off x="1436224" y="1256567"/>
            <a:ext cx="3364230" cy="78105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40D194E-E291-A9E3-F23A-A3C82EA8999B}"/>
              </a:ext>
            </a:extLst>
          </p:cNvPr>
          <p:cNvSpPr txBox="1"/>
          <p:nvPr/>
        </p:nvSpPr>
        <p:spPr>
          <a:xfrm>
            <a:off x="3118339" y="2403232"/>
            <a:ext cx="4853353" cy="1754326"/>
          </a:xfrm>
          <a:prstGeom prst="rect">
            <a:avLst/>
          </a:prstGeom>
          <a:noFill/>
        </p:spPr>
        <p:txBody>
          <a:bodyPr wrap="square" rtlCol="0">
            <a:spAutoFit/>
          </a:bodyPr>
          <a:lstStyle/>
          <a:p>
            <a:pPr marL="342900" indent="-342900">
              <a:buAutoNum type="arabicPeriod"/>
            </a:pPr>
            <a:r>
              <a:rPr lang="en-GB" dirty="0"/>
              <a:t>Clean Energy</a:t>
            </a:r>
          </a:p>
          <a:p>
            <a:pPr marL="342900" indent="-342900">
              <a:buAutoNum type="arabicPeriod"/>
            </a:pPr>
            <a:r>
              <a:rPr lang="en-GB" dirty="0"/>
              <a:t>Creative Industries</a:t>
            </a:r>
          </a:p>
          <a:p>
            <a:pPr marL="342900" indent="-342900">
              <a:buAutoNum type="arabicPeriod"/>
            </a:pPr>
            <a:r>
              <a:rPr lang="en-GB" dirty="0"/>
              <a:t>Advanced Manufacturing</a:t>
            </a:r>
          </a:p>
          <a:p>
            <a:pPr marL="342900" indent="-342900">
              <a:buAutoNum type="arabicPeriod"/>
            </a:pPr>
            <a:r>
              <a:rPr lang="en-GB" dirty="0"/>
              <a:t>Digital and Technologies</a:t>
            </a:r>
          </a:p>
          <a:p>
            <a:pPr marL="342900" indent="-342900">
              <a:buAutoNum type="arabicPeriod"/>
            </a:pPr>
            <a:r>
              <a:rPr lang="en-GB" dirty="0"/>
              <a:t>Life Sciences</a:t>
            </a:r>
          </a:p>
          <a:p>
            <a:pPr marL="342900" indent="-342900">
              <a:buAutoNum type="arabicPeriod"/>
            </a:pPr>
            <a:endParaRPr lang="en-GB" dirty="0"/>
          </a:p>
        </p:txBody>
      </p:sp>
    </p:spTree>
    <p:extLst>
      <p:ext uri="{BB962C8B-B14F-4D97-AF65-F5344CB8AC3E}">
        <p14:creationId xmlns:p14="http://schemas.microsoft.com/office/powerpoint/2010/main" val="295595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5" name="Arrow: Pentagon 4">
            <a:extLst>
              <a:ext uri="{FF2B5EF4-FFF2-40B4-BE49-F238E27FC236}">
                <a16:creationId xmlns:a16="http://schemas.microsoft.com/office/drawing/2014/main" id="{2D91240F-D465-7316-FE75-62467F3A5FFC}"/>
              </a:ext>
            </a:extLst>
          </p:cNvPr>
          <p:cNvSpPr/>
          <p:nvPr/>
        </p:nvSpPr>
        <p:spPr>
          <a:xfrm>
            <a:off x="243747" y="758679"/>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How do we want Local Growth Plans to work?</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0530A37-2A96-6516-5510-5CD4128A9849}"/>
              </a:ext>
            </a:extLst>
          </p:cNvPr>
          <p:cNvSpPr txBox="1"/>
          <p:nvPr/>
        </p:nvSpPr>
        <p:spPr>
          <a:xfrm>
            <a:off x="243747" y="1585956"/>
            <a:ext cx="11087099" cy="710707"/>
          </a:xfrm>
          <a:prstGeom prst="rect">
            <a:avLst/>
          </a:prstGeom>
          <a:noFill/>
        </p:spPr>
        <p:txBody>
          <a:bodyPr wrap="square">
            <a:spAutoFit/>
          </a:bodyPr>
          <a:lstStyle/>
          <a:p>
            <a:pPr marL="342900" lvl="0" indent="-342900" rtl="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 should the Industrial Strategy accelerate growth in city regions and clusters of growth sectors across the UK through Local Growth Plans and other policy mechanisms?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8913B9-76AB-B325-C873-505CA97FEB62}"/>
              </a:ext>
            </a:extLst>
          </p:cNvPr>
          <p:cNvSpPr txBox="1"/>
          <p:nvPr/>
        </p:nvSpPr>
        <p:spPr>
          <a:xfrm>
            <a:off x="1306558" y="3252741"/>
            <a:ext cx="4253430" cy="3416320"/>
          </a:xfrm>
          <a:prstGeom prst="rect">
            <a:avLst/>
          </a:prstGeom>
          <a:noFill/>
        </p:spPr>
        <p:txBody>
          <a:bodyPr wrap="square" rtlCol="0">
            <a:spAutoFit/>
          </a:bodyPr>
          <a:lstStyle/>
          <a:p>
            <a:pPr marL="285750" indent="-285750">
              <a:buFont typeface="Arial" panose="020B0604020202020204" pitchFamily="34" charset="0"/>
              <a:buChar char="•"/>
            </a:pPr>
            <a:r>
              <a:rPr lang="en-GB" dirty="0"/>
              <a:t>Need local representation when developing the plan.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functional economic area should have a Local Growth Plan – all areas are deserving of growth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Close links to economic development department – links to wider economic growth work including KMEF.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703F1D1E-E514-89D4-0040-3B6BAEB79BC8}"/>
              </a:ext>
            </a:extLst>
          </p:cNvPr>
          <p:cNvPicPr>
            <a:picLocks noChangeAspect="1"/>
          </p:cNvPicPr>
          <p:nvPr/>
        </p:nvPicPr>
        <p:blipFill>
          <a:blip r:embed="rId3"/>
          <a:srcRect l="3638" t="3333" r="2960" b="2168"/>
          <a:stretch/>
        </p:blipFill>
        <p:spPr>
          <a:xfrm>
            <a:off x="7034786" y="2441448"/>
            <a:ext cx="2925406" cy="4105656"/>
          </a:xfrm>
          <a:prstGeom prst="rect">
            <a:avLst/>
          </a:prstGeom>
        </p:spPr>
      </p:pic>
    </p:spTree>
    <p:extLst>
      <p:ext uri="{BB962C8B-B14F-4D97-AF65-F5344CB8AC3E}">
        <p14:creationId xmlns:p14="http://schemas.microsoft.com/office/powerpoint/2010/main" val="142530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5" name="Rectangle 4">
            <a:extLst>
              <a:ext uri="{FF2B5EF4-FFF2-40B4-BE49-F238E27FC236}">
                <a16:creationId xmlns:a16="http://schemas.microsoft.com/office/drawing/2014/main" id="{295AD1BC-272F-A6B2-103B-C07DB3D6475D}"/>
              </a:ext>
            </a:extLst>
          </p:cNvPr>
          <p:cNvSpPr/>
          <p:nvPr/>
        </p:nvSpPr>
        <p:spPr>
          <a:xfrm>
            <a:off x="182695" y="646176"/>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Arial" panose="020B0604020202020204" pitchFamily="34" charset="0"/>
                <a:cs typeface="Arial" panose="020B0604020202020204" pitchFamily="34" charset="0"/>
              </a:rPr>
              <a:t>What are the most significant barriers to investment?</a:t>
            </a:r>
          </a:p>
        </p:txBody>
      </p:sp>
      <p:sp>
        <p:nvSpPr>
          <p:cNvPr id="7" name="TextBox 6">
            <a:extLst>
              <a:ext uri="{FF2B5EF4-FFF2-40B4-BE49-F238E27FC236}">
                <a16:creationId xmlns:a16="http://schemas.microsoft.com/office/drawing/2014/main" id="{C5B4FAAB-E120-EF68-243E-57C9BDC1A52B}"/>
              </a:ext>
            </a:extLst>
          </p:cNvPr>
          <p:cNvSpPr txBox="1"/>
          <p:nvPr/>
        </p:nvSpPr>
        <p:spPr>
          <a:xfrm>
            <a:off x="353382" y="6129762"/>
            <a:ext cx="11448473" cy="369332"/>
          </a:xfrm>
          <a:prstGeom prst="rect">
            <a:avLst/>
          </a:prstGeom>
          <a:noFill/>
        </p:spPr>
        <p:txBody>
          <a:bodyPr wrap="square" rtlCol="0">
            <a:spAutoFit/>
          </a:bodyPr>
          <a:lstStyle/>
          <a:p>
            <a:r>
              <a:rPr lang="en-GB" dirty="0"/>
              <a:t>Please could you enter your thoughts on the Microsoft Form – See link in chat</a:t>
            </a:r>
          </a:p>
        </p:txBody>
      </p:sp>
      <p:pic>
        <p:nvPicPr>
          <p:cNvPr id="4" name="Picture 3">
            <a:extLst>
              <a:ext uri="{FF2B5EF4-FFF2-40B4-BE49-F238E27FC236}">
                <a16:creationId xmlns:a16="http://schemas.microsoft.com/office/drawing/2014/main" id="{FD2CF321-DED3-2E15-E551-9174951A6FD1}"/>
              </a:ext>
            </a:extLst>
          </p:cNvPr>
          <p:cNvPicPr>
            <a:picLocks noChangeAspect="1"/>
          </p:cNvPicPr>
          <p:nvPr/>
        </p:nvPicPr>
        <p:blipFill>
          <a:blip r:embed="rId3"/>
          <a:stretch>
            <a:fillRect/>
          </a:stretch>
        </p:blipFill>
        <p:spPr>
          <a:xfrm>
            <a:off x="353382" y="1492979"/>
            <a:ext cx="11610113" cy="4180990"/>
          </a:xfrm>
          <a:prstGeom prst="rect">
            <a:avLst/>
          </a:prstGeom>
        </p:spPr>
      </p:pic>
    </p:spTree>
    <p:extLst>
      <p:ext uri="{BB962C8B-B14F-4D97-AF65-F5344CB8AC3E}">
        <p14:creationId xmlns:p14="http://schemas.microsoft.com/office/powerpoint/2010/main" val="74190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6" name="Rectangle 5">
            <a:extLst>
              <a:ext uri="{FF2B5EF4-FFF2-40B4-BE49-F238E27FC236}">
                <a16:creationId xmlns:a16="http://schemas.microsoft.com/office/drawing/2014/main" id="{7539D0CE-BA51-931A-C1FF-5A4D7DC7A419}"/>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people and skills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a:t>Growth &amp; Skills Levy </a:t>
            </a:r>
            <a:r>
              <a:rPr lang="en-GB" sz="1600" dirty="0"/>
              <a:t>- £40m - Commitment to launch shorter and foundation apprenticeships in key sectors </a:t>
            </a:r>
          </a:p>
          <a:p>
            <a:pPr marL="285750" indent="-285750">
              <a:buFont typeface="Arial" panose="020B0604020202020204" pitchFamily="34" charset="0"/>
              <a:buChar char="•"/>
            </a:pPr>
            <a:r>
              <a:rPr lang="en-GB" sz="1600" b="1" dirty="0"/>
              <a:t>Skills Bootcamps - </a:t>
            </a:r>
            <a:r>
              <a:rPr lang="en-GB" sz="1600" dirty="0"/>
              <a:t>short courses tailored to industry needs </a:t>
            </a:r>
          </a:p>
          <a:p>
            <a:pPr marL="285750" indent="-285750">
              <a:buFont typeface="Arial" panose="020B0604020202020204" pitchFamily="34" charset="0"/>
              <a:buChar char="•"/>
            </a:pPr>
            <a:r>
              <a:rPr lang="en-GB" sz="1600" b="1" dirty="0"/>
              <a:t>Skills England </a:t>
            </a:r>
            <a:r>
              <a:rPr lang="en-GB" sz="1600" dirty="0"/>
              <a:t>– established to addressed skills challenges</a:t>
            </a:r>
          </a:p>
          <a:p>
            <a:pPr marL="285750" indent="-285750">
              <a:buFont typeface="Arial" panose="020B0604020202020204" pitchFamily="34" charset="0"/>
              <a:buChar char="•"/>
            </a:pPr>
            <a:r>
              <a:rPr lang="en-GB" sz="1600" b="1" dirty="0">
                <a:latin typeface="Aptos" panose="020B0004020202020204" pitchFamily="34" charset="0"/>
              </a:rPr>
              <a:t>Recruitment of 6,500 new teachers </a:t>
            </a:r>
          </a:p>
          <a:p>
            <a:pPr marL="285750" indent="-285750">
              <a:buFont typeface="Arial" panose="020B0604020202020204" pitchFamily="34" charset="0"/>
              <a:buChar char="•"/>
            </a:pPr>
            <a:r>
              <a:rPr lang="en-GB" sz="1600" b="1" dirty="0">
                <a:latin typeface="Aptos" panose="020B0004020202020204" pitchFamily="34" charset="0"/>
              </a:rPr>
              <a:t>Better early years provision – to help parents back into workplace</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03768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6" name="Rectangle 5">
            <a:extLst>
              <a:ext uri="{FF2B5EF4-FFF2-40B4-BE49-F238E27FC236}">
                <a16:creationId xmlns:a16="http://schemas.microsoft.com/office/drawing/2014/main" id="{7539D0CE-BA51-931A-C1FF-5A4D7DC7A419}"/>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people and skills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a:t>Growth &amp; Skills Levy </a:t>
            </a:r>
            <a:r>
              <a:rPr lang="en-GB" sz="1600" dirty="0"/>
              <a:t>- £40m - Commitment to launch shorter and foundation apprenticeships in key sectors </a:t>
            </a:r>
          </a:p>
          <a:p>
            <a:pPr marL="285750" indent="-285750">
              <a:buFont typeface="Arial" panose="020B0604020202020204" pitchFamily="34" charset="0"/>
              <a:buChar char="•"/>
            </a:pPr>
            <a:r>
              <a:rPr lang="en-GB" sz="1600" b="1" dirty="0"/>
              <a:t>Skills Bootcamps - </a:t>
            </a:r>
            <a:r>
              <a:rPr lang="en-GB" sz="1600" dirty="0"/>
              <a:t>short courses tailored to industry needs </a:t>
            </a:r>
          </a:p>
          <a:p>
            <a:pPr marL="285750" indent="-285750">
              <a:buFont typeface="Arial" panose="020B0604020202020204" pitchFamily="34" charset="0"/>
              <a:buChar char="•"/>
            </a:pPr>
            <a:r>
              <a:rPr lang="en-GB" sz="1600" b="1" dirty="0"/>
              <a:t>Skills England </a:t>
            </a:r>
            <a:r>
              <a:rPr lang="en-GB" sz="1600" dirty="0"/>
              <a:t>– established to addressed skills challenges</a:t>
            </a:r>
          </a:p>
          <a:p>
            <a:pPr marL="285750" indent="-285750">
              <a:buFont typeface="Arial" panose="020B0604020202020204" pitchFamily="34" charset="0"/>
              <a:buChar char="•"/>
            </a:pPr>
            <a:r>
              <a:rPr lang="en-GB" sz="1600" b="1" dirty="0">
                <a:latin typeface="Aptos" panose="020B0004020202020204" pitchFamily="34" charset="0"/>
              </a:rPr>
              <a:t>Recruitment of 6,500 new teachers </a:t>
            </a:r>
          </a:p>
          <a:p>
            <a:pPr marL="285750" indent="-285750">
              <a:buFont typeface="Arial" panose="020B0604020202020204" pitchFamily="34" charset="0"/>
              <a:buChar char="•"/>
            </a:pPr>
            <a:r>
              <a:rPr lang="en-GB" sz="1600" b="1" dirty="0">
                <a:latin typeface="Aptos" panose="020B0004020202020204" pitchFamily="34" charset="0"/>
              </a:rPr>
              <a:t>Better early years provision – to help parents back into workplace</a:t>
            </a:r>
          </a:p>
          <a:p>
            <a:pPr marL="285750" indent="-285750">
              <a:buFont typeface="Arial" panose="020B0604020202020204" pitchFamily="34" charset="0"/>
              <a:buChar char="•"/>
            </a:pPr>
            <a:endParaRPr lang="en-GB" sz="1600" dirty="0"/>
          </a:p>
        </p:txBody>
      </p:sp>
      <p:sp>
        <p:nvSpPr>
          <p:cNvPr id="16" name="TextBox 15">
            <a:extLst>
              <a:ext uri="{FF2B5EF4-FFF2-40B4-BE49-F238E27FC236}">
                <a16:creationId xmlns:a16="http://schemas.microsoft.com/office/drawing/2014/main" id="{3132540B-0102-BA60-A7AD-D031D7949B1E}"/>
              </a:ext>
            </a:extLst>
          </p:cNvPr>
          <p:cNvSpPr txBox="1"/>
          <p:nvPr/>
        </p:nvSpPr>
        <p:spPr>
          <a:xfrm>
            <a:off x="339969" y="2953536"/>
            <a:ext cx="5943602" cy="369332"/>
          </a:xfrm>
          <a:prstGeom prst="rect">
            <a:avLst/>
          </a:prstGeom>
          <a:noFill/>
        </p:spPr>
        <p:txBody>
          <a:bodyPr wrap="square" rtlCol="0">
            <a:spAutoFit/>
          </a:bodyPr>
          <a:lstStyle/>
          <a:p>
            <a:r>
              <a:rPr lang="en-GB" b="1" dirty="0">
                <a:solidFill>
                  <a:schemeClr val="tx2">
                    <a:lumMod val="75000"/>
                    <a:lumOff val="25000"/>
                  </a:schemeClr>
                </a:solidFill>
              </a:rPr>
              <a:t>Other stakeholder feedback</a:t>
            </a:r>
          </a:p>
        </p:txBody>
      </p:sp>
      <p:sp>
        <p:nvSpPr>
          <p:cNvPr id="17" name="TextBox 16">
            <a:extLst>
              <a:ext uri="{FF2B5EF4-FFF2-40B4-BE49-F238E27FC236}">
                <a16:creationId xmlns:a16="http://schemas.microsoft.com/office/drawing/2014/main" id="{7EB6A227-DB68-5301-E92C-B67167D29D79}"/>
              </a:ext>
            </a:extLst>
          </p:cNvPr>
          <p:cNvSpPr txBox="1"/>
          <p:nvPr/>
        </p:nvSpPr>
        <p:spPr>
          <a:xfrm>
            <a:off x="973016" y="3274503"/>
            <a:ext cx="10796954"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a:t>Need to improve the careers education and inspire the next generation </a:t>
            </a:r>
            <a:r>
              <a:rPr lang="en-GB" sz="1600" dirty="0"/>
              <a:t>– The issue of work experience continues to dominate conversation. Young people are not familiar with the possibilities out there. </a:t>
            </a:r>
          </a:p>
          <a:p>
            <a:pPr marL="285750" indent="-285750">
              <a:buFont typeface="Arial" panose="020B0604020202020204" pitchFamily="34" charset="0"/>
              <a:buChar char="•"/>
            </a:pPr>
            <a:r>
              <a:rPr lang="en-GB" sz="1600" b="1" dirty="0"/>
              <a:t>We need to incentivise people to work to increase size of labour market for employers </a:t>
            </a:r>
            <a:r>
              <a:rPr lang="en-GB" sz="1600" dirty="0"/>
              <a:t>– 1 in 4 people in Kent &amp; Medway are economically inactive due to ill-health (in early 2024), compared to 1 in 5 (in 2020).</a:t>
            </a:r>
          </a:p>
          <a:p>
            <a:pPr marL="285750" indent="-285750">
              <a:buFont typeface="Arial" panose="020B0604020202020204" pitchFamily="34" charset="0"/>
              <a:buChar char="•"/>
            </a:pPr>
            <a:r>
              <a:rPr lang="en-GB" sz="1600" dirty="0"/>
              <a:t>More </a:t>
            </a:r>
            <a:r>
              <a:rPr lang="en-GB" sz="1600" b="1" dirty="0"/>
              <a:t>collaboration</a:t>
            </a:r>
            <a:r>
              <a:rPr lang="en-GB" sz="1600" dirty="0"/>
              <a:t> of Further Education Colleges and Universities (Employment Task Force)</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25630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6" name="Rectangle 5">
            <a:extLst>
              <a:ext uri="{FF2B5EF4-FFF2-40B4-BE49-F238E27FC236}">
                <a16:creationId xmlns:a16="http://schemas.microsoft.com/office/drawing/2014/main" id="{7539D0CE-BA51-931A-C1FF-5A4D7DC7A419}"/>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people and skills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7089A7-8855-3A42-4D17-017C3D13887D}"/>
              </a:ext>
            </a:extLst>
          </p:cNvPr>
          <p:cNvSpPr txBox="1"/>
          <p:nvPr/>
        </p:nvSpPr>
        <p:spPr>
          <a:xfrm>
            <a:off x="1055077" y="4920881"/>
            <a:ext cx="10796954" cy="1815882"/>
          </a:xfrm>
          <a:prstGeom prst="rect">
            <a:avLst/>
          </a:prstGeom>
          <a:noFill/>
        </p:spPr>
        <p:txBody>
          <a:bodyPr wrap="square">
            <a:spAutoFit/>
          </a:bodyPr>
          <a:lstStyle/>
          <a:p>
            <a:pPr marL="171450" indent="-171450">
              <a:buFont typeface="Arial" panose="020B0604020202020204" pitchFamily="34" charset="0"/>
              <a:buChar char="•"/>
            </a:pPr>
            <a:r>
              <a:rPr lang="en-GB" sz="1600" dirty="0">
                <a:effectLst/>
              </a:rPr>
              <a:t>Make the individual the 'owner' of a </a:t>
            </a:r>
            <a:r>
              <a:rPr lang="en-GB" sz="1600" b="1" dirty="0">
                <a:effectLst/>
              </a:rPr>
              <a:t>lifetime skills credit </a:t>
            </a:r>
            <a:endParaRPr lang="en-GB" sz="1600" b="1" dirty="0"/>
          </a:p>
          <a:p>
            <a:pPr marL="171450" indent="-171450">
              <a:buFont typeface="Arial" panose="020B0604020202020204" pitchFamily="34" charset="0"/>
              <a:buChar char="•"/>
            </a:pPr>
            <a:r>
              <a:rPr lang="en-GB" sz="1600" dirty="0">
                <a:effectLst/>
              </a:rPr>
              <a:t>Increase </a:t>
            </a:r>
            <a:r>
              <a:rPr lang="en-GB" sz="1600" b="1" dirty="0">
                <a:effectLst/>
              </a:rPr>
              <a:t>emphasis on Apprenticeships for new recruits and existing workforce </a:t>
            </a:r>
          </a:p>
          <a:p>
            <a:pPr marL="171450" indent="-171450">
              <a:buFont typeface="Arial" panose="020B0604020202020204" pitchFamily="34" charset="0"/>
              <a:buChar char="•"/>
            </a:pPr>
            <a:r>
              <a:rPr lang="en-GB" sz="1600" dirty="0"/>
              <a:t>Help people accumulate</a:t>
            </a:r>
            <a:r>
              <a:rPr lang="en-GB" sz="1600" dirty="0">
                <a:effectLst/>
              </a:rPr>
              <a:t> </a:t>
            </a:r>
            <a:r>
              <a:rPr lang="en-GB" sz="1600" b="1" dirty="0">
                <a:effectLst/>
              </a:rPr>
              <a:t>skills rather than 'train for a career</a:t>
            </a:r>
            <a:r>
              <a:rPr lang="en-GB" sz="1600" dirty="0">
                <a:effectLst/>
              </a:rPr>
              <a:t>’ – people nowadays have 2 to 3 </a:t>
            </a:r>
            <a:r>
              <a:rPr lang="en-GB" sz="1600" dirty="0"/>
              <a:t>‘careers’.</a:t>
            </a:r>
          </a:p>
          <a:p>
            <a:pPr marL="171450" indent="-171450">
              <a:buFont typeface="Arial" panose="020B0604020202020204" pitchFamily="34" charset="0"/>
              <a:buChar char="•"/>
            </a:pPr>
            <a:r>
              <a:rPr lang="en-GB" sz="1600" b="1" dirty="0">
                <a:effectLst/>
              </a:rPr>
              <a:t>STEM focus</a:t>
            </a:r>
            <a:r>
              <a:rPr lang="en-GB" sz="1600" b="1" dirty="0"/>
              <a:t>, i</a:t>
            </a:r>
            <a:r>
              <a:rPr lang="en-GB" sz="1600" dirty="0">
                <a:effectLst/>
              </a:rPr>
              <a:t>ncluding more diversity of talent in this area. </a:t>
            </a:r>
          </a:p>
          <a:p>
            <a:pPr marL="171450" indent="-171450">
              <a:buFont typeface="Arial" panose="020B0604020202020204" pitchFamily="34" charset="0"/>
              <a:buChar char="•"/>
            </a:pPr>
            <a:r>
              <a:rPr lang="en-GB" sz="1600" dirty="0"/>
              <a:t>P</a:t>
            </a:r>
            <a:r>
              <a:rPr lang="en-GB" sz="1600" dirty="0">
                <a:effectLst/>
              </a:rPr>
              <a:t>reparing young people for the world of work</a:t>
            </a:r>
          </a:p>
          <a:p>
            <a:pPr marL="171450" indent="-171450">
              <a:buFont typeface="Arial" panose="020B0604020202020204" pitchFamily="34" charset="0"/>
              <a:buChar char="•"/>
            </a:pPr>
            <a:r>
              <a:rPr lang="en-GB" sz="1600" dirty="0"/>
              <a:t>M</a:t>
            </a:r>
            <a:r>
              <a:rPr lang="en-GB" sz="1600" dirty="0">
                <a:effectLst/>
              </a:rPr>
              <a:t>ore education - employer collaboration</a:t>
            </a:r>
          </a:p>
          <a:p>
            <a:pPr marL="171450" indent="-171450">
              <a:buFont typeface="Arial" panose="020B0604020202020204" pitchFamily="34" charset="0"/>
              <a:buChar char="•"/>
            </a:pPr>
            <a:r>
              <a:rPr lang="en-GB" sz="1600" dirty="0"/>
              <a:t>S</a:t>
            </a:r>
            <a:r>
              <a:rPr lang="en-GB" sz="1600" dirty="0">
                <a:effectLst/>
              </a:rPr>
              <a:t>etting priorities to a Green Agenda rather than all growth</a:t>
            </a: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a:t>Growth &amp; Skills Levy </a:t>
            </a:r>
            <a:r>
              <a:rPr lang="en-GB" sz="1600" dirty="0"/>
              <a:t>- £40m - Commitment to launch shorter and foundation apprenticeships in key sectors </a:t>
            </a:r>
          </a:p>
          <a:p>
            <a:pPr marL="285750" indent="-285750">
              <a:buFont typeface="Arial" panose="020B0604020202020204" pitchFamily="34" charset="0"/>
              <a:buChar char="•"/>
            </a:pPr>
            <a:r>
              <a:rPr lang="en-GB" sz="1600" b="1" dirty="0"/>
              <a:t>Skills Bootcamps - </a:t>
            </a:r>
            <a:r>
              <a:rPr lang="en-GB" sz="1600" dirty="0"/>
              <a:t>short courses tailored to industry needs </a:t>
            </a:r>
          </a:p>
          <a:p>
            <a:pPr marL="285750" indent="-285750">
              <a:buFont typeface="Arial" panose="020B0604020202020204" pitchFamily="34" charset="0"/>
              <a:buChar char="•"/>
            </a:pPr>
            <a:r>
              <a:rPr lang="en-GB" sz="1600" b="1" dirty="0"/>
              <a:t>Skills England </a:t>
            </a:r>
            <a:r>
              <a:rPr lang="en-GB" sz="1600" dirty="0"/>
              <a:t>– established to addressed skills challenges</a:t>
            </a:r>
          </a:p>
          <a:p>
            <a:pPr marL="285750" indent="-285750">
              <a:buFont typeface="Arial" panose="020B0604020202020204" pitchFamily="34" charset="0"/>
              <a:buChar char="•"/>
            </a:pPr>
            <a:r>
              <a:rPr lang="en-GB" sz="1600" b="1" dirty="0">
                <a:latin typeface="Aptos" panose="020B0004020202020204" pitchFamily="34" charset="0"/>
              </a:rPr>
              <a:t>Recruitment of 6,500 new teachers </a:t>
            </a:r>
          </a:p>
          <a:p>
            <a:pPr marL="285750" indent="-285750">
              <a:buFont typeface="Arial" panose="020B0604020202020204" pitchFamily="34" charset="0"/>
              <a:buChar char="•"/>
            </a:pPr>
            <a:r>
              <a:rPr lang="en-GB" sz="1600" b="1" dirty="0">
                <a:latin typeface="Aptos" panose="020B0004020202020204" pitchFamily="34" charset="0"/>
              </a:rPr>
              <a:t>Better early years provision – to help parents back into workplace</a:t>
            </a:r>
          </a:p>
          <a:p>
            <a:pPr marL="285750" indent="-285750">
              <a:buFont typeface="Arial" panose="020B0604020202020204" pitchFamily="34" charset="0"/>
              <a:buChar char="•"/>
            </a:pPr>
            <a:endParaRPr lang="en-GB" sz="1600" dirty="0"/>
          </a:p>
        </p:txBody>
      </p:sp>
      <p:sp>
        <p:nvSpPr>
          <p:cNvPr id="14" name="TextBox 13">
            <a:extLst>
              <a:ext uri="{FF2B5EF4-FFF2-40B4-BE49-F238E27FC236}">
                <a16:creationId xmlns:a16="http://schemas.microsoft.com/office/drawing/2014/main" id="{4656B849-330C-0466-A613-AD15D2C5BD70}"/>
              </a:ext>
            </a:extLst>
          </p:cNvPr>
          <p:cNvSpPr txBox="1"/>
          <p:nvPr/>
        </p:nvSpPr>
        <p:spPr>
          <a:xfrm>
            <a:off x="339969" y="4593984"/>
            <a:ext cx="5943602" cy="369332"/>
          </a:xfrm>
          <a:prstGeom prst="rect">
            <a:avLst/>
          </a:prstGeom>
          <a:noFill/>
        </p:spPr>
        <p:txBody>
          <a:bodyPr wrap="square" rtlCol="0">
            <a:spAutoFit/>
          </a:bodyPr>
          <a:lstStyle/>
          <a:p>
            <a:r>
              <a:rPr lang="en-GB" b="1" dirty="0">
                <a:solidFill>
                  <a:schemeClr val="tx2">
                    <a:lumMod val="75000"/>
                    <a:lumOff val="25000"/>
                  </a:schemeClr>
                </a:solidFill>
              </a:rPr>
              <a:t>BAB Members feedback so far</a:t>
            </a:r>
          </a:p>
        </p:txBody>
      </p:sp>
      <p:sp>
        <p:nvSpPr>
          <p:cNvPr id="16" name="TextBox 15">
            <a:extLst>
              <a:ext uri="{FF2B5EF4-FFF2-40B4-BE49-F238E27FC236}">
                <a16:creationId xmlns:a16="http://schemas.microsoft.com/office/drawing/2014/main" id="{3132540B-0102-BA60-A7AD-D031D7949B1E}"/>
              </a:ext>
            </a:extLst>
          </p:cNvPr>
          <p:cNvSpPr txBox="1"/>
          <p:nvPr/>
        </p:nvSpPr>
        <p:spPr>
          <a:xfrm>
            <a:off x="339969" y="2953536"/>
            <a:ext cx="5943602" cy="369332"/>
          </a:xfrm>
          <a:prstGeom prst="rect">
            <a:avLst/>
          </a:prstGeom>
          <a:noFill/>
        </p:spPr>
        <p:txBody>
          <a:bodyPr wrap="square" rtlCol="0">
            <a:spAutoFit/>
          </a:bodyPr>
          <a:lstStyle/>
          <a:p>
            <a:r>
              <a:rPr lang="en-GB" b="1" dirty="0">
                <a:solidFill>
                  <a:schemeClr val="tx2">
                    <a:lumMod val="75000"/>
                    <a:lumOff val="25000"/>
                  </a:schemeClr>
                </a:solidFill>
              </a:rPr>
              <a:t>Other stakeholder feedback</a:t>
            </a:r>
          </a:p>
        </p:txBody>
      </p:sp>
      <p:sp>
        <p:nvSpPr>
          <p:cNvPr id="17" name="TextBox 16">
            <a:extLst>
              <a:ext uri="{FF2B5EF4-FFF2-40B4-BE49-F238E27FC236}">
                <a16:creationId xmlns:a16="http://schemas.microsoft.com/office/drawing/2014/main" id="{7EB6A227-DB68-5301-E92C-B67167D29D79}"/>
              </a:ext>
            </a:extLst>
          </p:cNvPr>
          <p:cNvSpPr txBox="1"/>
          <p:nvPr/>
        </p:nvSpPr>
        <p:spPr>
          <a:xfrm>
            <a:off x="973016" y="3274503"/>
            <a:ext cx="10796954"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a:t>Need to improve the careers education and inspire the next generation </a:t>
            </a:r>
            <a:r>
              <a:rPr lang="en-GB" sz="1600" dirty="0"/>
              <a:t>– The issue of work experience continues to dominate conversation. Young people are not familiar with the possibilities out there. </a:t>
            </a:r>
          </a:p>
          <a:p>
            <a:pPr marL="285750" indent="-285750">
              <a:buFont typeface="Arial" panose="020B0604020202020204" pitchFamily="34" charset="0"/>
              <a:buChar char="•"/>
            </a:pPr>
            <a:r>
              <a:rPr lang="en-GB" sz="1600" b="1" dirty="0"/>
              <a:t>We need to incentivise people to work to increase size of labour market for employers </a:t>
            </a:r>
            <a:r>
              <a:rPr lang="en-GB" sz="1600" dirty="0"/>
              <a:t>– 1 in 4 people in Kent &amp; Medway are economically inactive due to ill-health (in early 2024), compared to 1 in 5 (in 2020).</a:t>
            </a:r>
          </a:p>
          <a:p>
            <a:pPr marL="285750" indent="-285750">
              <a:buFont typeface="Arial" panose="020B0604020202020204" pitchFamily="34" charset="0"/>
              <a:buChar char="•"/>
            </a:pPr>
            <a:r>
              <a:rPr lang="en-GB" sz="1600" dirty="0"/>
              <a:t>More </a:t>
            </a:r>
            <a:r>
              <a:rPr lang="en-GB" sz="1600" b="1" dirty="0"/>
              <a:t>collaboration</a:t>
            </a:r>
            <a:r>
              <a:rPr lang="en-GB" sz="1600" dirty="0"/>
              <a:t> of Further Education Colleges and Universities (Employment Task Force)</a:t>
            </a:r>
          </a:p>
          <a:p>
            <a:endParaRPr lang="en-GB" sz="1600" dirty="0"/>
          </a:p>
        </p:txBody>
      </p:sp>
      <p:sp>
        <p:nvSpPr>
          <p:cNvPr id="2" name="TextBox 1">
            <a:extLst>
              <a:ext uri="{FF2B5EF4-FFF2-40B4-BE49-F238E27FC236}">
                <a16:creationId xmlns:a16="http://schemas.microsoft.com/office/drawing/2014/main" id="{EA79878F-9578-29C9-E163-31310B529002}"/>
              </a:ext>
            </a:extLst>
          </p:cNvPr>
          <p:cNvSpPr txBox="1"/>
          <p:nvPr/>
        </p:nvSpPr>
        <p:spPr>
          <a:xfrm>
            <a:off x="8909538" y="5896708"/>
            <a:ext cx="2860432" cy="646331"/>
          </a:xfrm>
          <a:prstGeom prst="rect">
            <a:avLst/>
          </a:prstGeom>
          <a:noFill/>
          <a:ln>
            <a:solidFill>
              <a:schemeClr val="accent1"/>
            </a:solidFill>
            <a:prstDash val="dash"/>
          </a:ln>
        </p:spPr>
        <p:txBody>
          <a:bodyPr wrap="square" rtlCol="0">
            <a:spAutoFit/>
          </a:bodyPr>
          <a:lstStyle/>
          <a:p>
            <a:r>
              <a:rPr lang="en-GB" dirty="0">
                <a:solidFill>
                  <a:schemeClr val="tx2">
                    <a:lumMod val="75000"/>
                    <a:lumOff val="25000"/>
                  </a:schemeClr>
                </a:solidFill>
              </a:rPr>
              <a:t>Your thoughts please – Verbally or on the MS Form</a:t>
            </a:r>
          </a:p>
        </p:txBody>
      </p:sp>
    </p:spTree>
    <p:extLst>
      <p:ext uri="{BB962C8B-B14F-4D97-AF65-F5344CB8AC3E}">
        <p14:creationId xmlns:p14="http://schemas.microsoft.com/office/powerpoint/2010/main" val="199680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25190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1600" dirty="0">
                <a:latin typeface="Aptos" panose="020B0004020202020204" pitchFamily="34" charset="0"/>
              </a:rPr>
              <a:t>£20.4 billion government R&amp;D investment allocated in 2025-26. </a:t>
            </a:r>
          </a:p>
          <a:p>
            <a:pPr marL="285750" indent="-285750">
              <a:lnSpc>
                <a:spcPct val="110000"/>
              </a:lnSpc>
              <a:buFont typeface="Arial" panose="020B0604020202020204" pitchFamily="34" charset="0"/>
              <a:buChar char="•"/>
            </a:pPr>
            <a:r>
              <a:rPr lang="en-GB" sz="1600" dirty="0">
                <a:latin typeface="Aptos" panose="020B0004020202020204" pitchFamily="34" charset="0"/>
              </a:rPr>
              <a:t>This includes fully funding </a:t>
            </a:r>
            <a:r>
              <a:rPr lang="en-GB" sz="1600" b="1" dirty="0">
                <a:latin typeface="Aptos" panose="020B0004020202020204" pitchFamily="34" charset="0"/>
              </a:rPr>
              <a:t>Horizon</a:t>
            </a:r>
            <a:r>
              <a:rPr lang="en-GB" sz="1600" dirty="0">
                <a:latin typeface="Aptos" panose="020B0004020202020204" pitchFamily="34" charset="0"/>
              </a:rPr>
              <a:t> association.</a:t>
            </a:r>
          </a:p>
          <a:p>
            <a:pPr marL="285750" indent="-285750">
              <a:lnSpc>
                <a:spcPct val="110000"/>
              </a:lnSpc>
              <a:buFont typeface="Arial" panose="020B0604020202020204" pitchFamily="34" charset="0"/>
              <a:buChar char="•"/>
            </a:pPr>
            <a:r>
              <a:rPr lang="en-GB" sz="1600" dirty="0">
                <a:latin typeface="Aptos" panose="020B0004020202020204" pitchFamily="34" charset="0"/>
              </a:rPr>
              <a:t>New </a:t>
            </a:r>
            <a:r>
              <a:rPr lang="en-GB" sz="1600" b="1" dirty="0">
                <a:latin typeface="Aptos" panose="020B0004020202020204" pitchFamily="34" charset="0"/>
              </a:rPr>
              <a:t>10 year R&amp;D budgets</a:t>
            </a:r>
          </a:p>
          <a:p>
            <a:pPr marL="285750" indent="-285750">
              <a:lnSpc>
                <a:spcPct val="110000"/>
              </a:lnSpc>
              <a:buFont typeface="Arial" panose="020B0604020202020204" pitchFamily="34" charset="0"/>
              <a:buChar char="•"/>
            </a:pPr>
            <a:r>
              <a:rPr lang="en-GB" sz="1600" dirty="0">
                <a:latin typeface="Aptos" panose="020B0004020202020204" pitchFamily="34" charset="0"/>
              </a:rPr>
              <a:t>£25 million in 2025-26 to launch a new multi-year R</a:t>
            </a:r>
            <a:r>
              <a:rPr lang="en-GB" sz="1600" b="1" dirty="0">
                <a:latin typeface="Aptos" panose="020B0004020202020204" pitchFamily="34" charset="0"/>
              </a:rPr>
              <a:t>&amp;D Missions Programme </a:t>
            </a:r>
            <a:r>
              <a:rPr lang="en-GB" sz="1600" dirty="0">
                <a:latin typeface="Aptos" panose="020B0004020202020204" pitchFamily="34" charset="0"/>
              </a:rPr>
              <a:t>to solve targeted problems </a:t>
            </a:r>
          </a:p>
          <a:p>
            <a:pPr marL="285750" indent="-285750">
              <a:lnSpc>
                <a:spcPct val="110000"/>
              </a:lnSpc>
              <a:buFont typeface="Arial" panose="020B0604020202020204" pitchFamily="34" charset="0"/>
              <a:buChar char="•"/>
            </a:pPr>
            <a:r>
              <a:rPr lang="en-GB" sz="1600" dirty="0">
                <a:latin typeface="Aptos" panose="020B0004020202020204" pitchFamily="34" charset="0"/>
              </a:rPr>
              <a:t>Budget uplift for of the National Institute for Health and Care Research (NIHR) as part of over £2 billion of R&amp;D funding.</a:t>
            </a:r>
          </a:p>
          <a:p>
            <a:pPr marL="285750" indent="-285750">
              <a:lnSpc>
                <a:spcPct val="110000"/>
              </a:lnSpc>
              <a:buFont typeface="Arial" panose="020B0604020202020204" pitchFamily="34" charset="0"/>
              <a:buChar char="•"/>
            </a:pPr>
            <a:r>
              <a:rPr lang="en-GB" sz="1600" dirty="0">
                <a:latin typeface="Aptos" panose="020B0004020202020204" pitchFamily="34" charset="0"/>
              </a:rPr>
              <a:t>£40 million over 5 years to support </a:t>
            </a:r>
            <a:r>
              <a:rPr lang="en-GB" sz="1600" b="1" dirty="0">
                <a:latin typeface="Aptos" panose="020B0004020202020204" pitchFamily="34" charset="0"/>
              </a:rPr>
              <a:t>commercialisation of university research </a:t>
            </a:r>
            <a:r>
              <a:rPr lang="en-GB" sz="1600" dirty="0">
                <a:latin typeface="Aptos" panose="020B0004020202020204" pitchFamily="34" charset="0"/>
              </a:rPr>
              <a:t>and new </a:t>
            </a:r>
            <a:r>
              <a:rPr lang="en-GB" sz="1600" b="1" dirty="0">
                <a:latin typeface="Aptos" panose="020B0004020202020204" pitchFamily="34" charset="0"/>
              </a:rPr>
              <a:t>spin-outs</a:t>
            </a:r>
          </a:p>
          <a:p>
            <a:pPr marL="285750" indent="-285750">
              <a:lnSpc>
                <a:spcPct val="110000"/>
              </a:lnSpc>
              <a:buFont typeface="Arial" panose="020B0604020202020204" pitchFamily="34" charset="0"/>
              <a:buChar char="•"/>
            </a:pPr>
            <a:r>
              <a:rPr lang="en-GB" sz="1600" dirty="0">
                <a:latin typeface="Aptos" panose="020B0004020202020204" pitchFamily="34" charset="0"/>
              </a:rPr>
              <a:t>£37 million funding for </a:t>
            </a:r>
            <a:r>
              <a:rPr lang="en-GB" sz="1600" b="1" dirty="0">
                <a:latin typeface="Aptos" panose="020B0004020202020204" pitchFamily="34" charset="0"/>
              </a:rPr>
              <a:t>Made Smarter Innovation programme </a:t>
            </a:r>
            <a:r>
              <a:rPr lang="en-GB" sz="1600" dirty="0">
                <a:latin typeface="Aptos" panose="020B0004020202020204" pitchFamily="34" charset="0"/>
              </a:rPr>
              <a:t>in 2025-26</a:t>
            </a:r>
          </a:p>
          <a:p>
            <a:pPr>
              <a:lnSpc>
                <a:spcPct val="110000"/>
              </a:lnSpc>
            </a:pPr>
            <a:endParaRPr lang="en-GB" sz="1600" b="1" dirty="0">
              <a:latin typeface="Aptos" panose="020B0004020202020204" pitchFamily="34" charset="0"/>
            </a:endParaRPr>
          </a:p>
        </p:txBody>
      </p:sp>
      <p:sp>
        <p:nvSpPr>
          <p:cNvPr id="2" name="Rectangle 1">
            <a:extLst>
              <a:ext uri="{FF2B5EF4-FFF2-40B4-BE49-F238E27FC236}">
                <a16:creationId xmlns:a16="http://schemas.microsoft.com/office/drawing/2014/main" id="{D0BB9C49-41DA-6B17-D569-70C48AB1308F}"/>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innovation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136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25190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1600" dirty="0">
                <a:latin typeface="Aptos" panose="020B0004020202020204" pitchFamily="34" charset="0"/>
              </a:rPr>
              <a:t>£20.4 billion government R&amp;D investment allocated in 2025-26. </a:t>
            </a:r>
          </a:p>
          <a:p>
            <a:pPr marL="285750" indent="-285750">
              <a:lnSpc>
                <a:spcPct val="110000"/>
              </a:lnSpc>
              <a:buFont typeface="Arial" panose="020B0604020202020204" pitchFamily="34" charset="0"/>
              <a:buChar char="•"/>
            </a:pPr>
            <a:r>
              <a:rPr lang="en-GB" sz="1600" dirty="0">
                <a:latin typeface="Aptos" panose="020B0004020202020204" pitchFamily="34" charset="0"/>
              </a:rPr>
              <a:t>This includes fully funding </a:t>
            </a:r>
            <a:r>
              <a:rPr lang="en-GB" sz="1600" b="1" dirty="0">
                <a:latin typeface="Aptos" panose="020B0004020202020204" pitchFamily="34" charset="0"/>
              </a:rPr>
              <a:t>Horizon</a:t>
            </a:r>
            <a:r>
              <a:rPr lang="en-GB" sz="1600" dirty="0">
                <a:latin typeface="Aptos" panose="020B0004020202020204" pitchFamily="34" charset="0"/>
              </a:rPr>
              <a:t> association.</a:t>
            </a:r>
          </a:p>
          <a:p>
            <a:pPr marL="285750" indent="-285750">
              <a:lnSpc>
                <a:spcPct val="110000"/>
              </a:lnSpc>
              <a:buFont typeface="Arial" panose="020B0604020202020204" pitchFamily="34" charset="0"/>
              <a:buChar char="•"/>
            </a:pPr>
            <a:r>
              <a:rPr lang="en-GB" sz="1600" dirty="0">
                <a:latin typeface="Aptos" panose="020B0004020202020204" pitchFamily="34" charset="0"/>
              </a:rPr>
              <a:t>New </a:t>
            </a:r>
            <a:r>
              <a:rPr lang="en-GB" sz="1600" b="1" dirty="0">
                <a:latin typeface="Aptos" panose="020B0004020202020204" pitchFamily="34" charset="0"/>
              </a:rPr>
              <a:t>10 year R&amp;D budgets</a:t>
            </a:r>
          </a:p>
          <a:p>
            <a:pPr marL="285750" indent="-285750">
              <a:lnSpc>
                <a:spcPct val="110000"/>
              </a:lnSpc>
              <a:buFont typeface="Arial" panose="020B0604020202020204" pitchFamily="34" charset="0"/>
              <a:buChar char="•"/>
            </a:pPr>
            <a:r>
              <a:rPr lang="en-GB" sz="1600" dirty="0">
                <a:latin typeface="Aptos" panose="020B0004020202020204" pitchFamily="34" charset="0"/>
              </a:rPr>
              <a:t>£25 million in 2025-26 to launch a new multi-year R</a:t>
            </a:r>
            <a:r>
              <a:rPr lang="en-GB" sz="1600" b="1" dirty="0">
                <a:latin typeface="Aptos" panose="020B0004020202020204" pitchFamily="34" charset="0"/>
              </a:rPr>
              <a:t>&amp;D Missions Programme </a:t>
            </a:r>
            <a:r>
              <a:rPr lang="en-GB" sz="1600" dirty="0">
                <a:latin typeface="Aptos" panose="020B0004020202020204" pitchFamily="34" charset="0"/>
              </a:rPr>
              <a:t>to solve targeted problems </a:t>
            </a:r>
          </a:p>
          <a:p>
            <a:pPr marL="285750" indent="-285750">
              <a:lnSpc>
                <a:spcPct val="110000"/>
              </a:lnSpc>
              <a:buFont typeface="Arial" panose="020B0604020202020204" pitchFamily="34" charset="0"/>
              <a:buChar char="•"/>
            </a:pPr>
            <a:r>
              <a:rPr lang="en-GB" sz="1600" dirty="0">
                <a:latin typeface="Aptos" panose="020B0004020202020204" pitchFamily="34" charset="0"/>
              </a:rPr>
              <a:t>Budget uplift for of the National Institute for Health and Care Research (NIHR) as part of over £2 billion of R&amp;D funding.</a:t>
            </a:r>
          </a:p>
          <a:p>
            <a:pPr marL="285750" indent="-285750">
              <a:lnSpc>
                <a:spcPct val="110000"/>
              </a:lnSpc>
              <a:buFont typeface="Arial" panose="020B0604020202020204" pitchFamily="34" charset="0"/>
              <a:buChar char="•"/>
            </a:pPr>
            <a:r>
              <a:rPr lang="en-GB" sz="1600" dirty="0">
                <a:latin typeface="Aptos" panose="020B0004020202020204" pitchFamily="34" charset="0"/>
              </a:rPr>
              <a:t>£40 million over 5 years to support </a:t>
            </a:r>
            <a:r>
              <a:rPr lang="en-GB" sz="1600" b="1" dirty="0">
                <a:latin typeface="Aptos" panose="020B0004020202020204" pitchFamily="34" charset="0"/>
              </a:rPr>
              <a:t>commercialisation of university research </a:t>
            </a:r>
            <a:r>
              <a:rPr lang="en-GB" sz="1600" dirty="0">
                <a:latin typeface="Aptos" panose="020B0004020202020204" pitchFamily="34" charset="0"/>
              </a:rPr>
              <a:t>and new </a:t>
            </a:r>
            <a:r>
              <a:rPr lang="en-GB" sz="1600" b="1" dirty="0">
                <a:latin typeface="Aptos" panose="020B0004020202020204" pitchFamily="34" charset="0"/>
              </a:rPr>
              <a:t>spin-outs</a:t>
            </a:r>
          </a:p>
          <a:p>
            <a:pPr marL="285750" indent="-285750">
              <a:lnSpc>
                <a:spcPct val="110000"/>
              </a:lnSpc>
              <a:buFont typeface="Arial" panose="020B0604020202020204" pitchFamily="34" charset="0"/>
              <a:buChar char="•"/>
            </a:pPr>
            <a:r>
              <a:rPr lang="en-GB" sz="1600" dirty="0">
                <a:latin typeface="Aptos" panose="020B0004020202020204" pitchFamily="34" charset="0"/>
              </a:rPr>
              <a:t>£37 million funding for </a:t>
            </a:r>
            <a:r>
              <a:rPr lang="en-GB" sz="1600" b="1" dirty="0">
                <a:latin typeface="Aptos" panose="020B0004020202020204" pitchFamily="34" charset="0"/>
              </a:rPr>
              <a:t>Made Smarter Innovation programme </a:t>
            </a:r>
            <a:r>
              <a:rPr lang="en-GB" sz="1600" dirty="0">
                <a:latin typeface="Aptos" panose="020B0004020202020204" pitchFamily="34" charset="0"/>
              </a:rPr>
              <a:t>in 2025-26</a:t>
            </a:r>
          </a:p>
          <a:p>
            <a:pPr marL="285750" indent="-285750">
              <a:lnSpc>
                <a:spcPct val="110000"/>
              </a:lnSpc>
              <a:buFont typeface="Arial" panose="020B0604020202020204" pitchFamily="34" charset="0"/>
              <a:buChar char="•"/>
            </a:pPr>
            <a:endParaRPr lang="en-GB" sz="1600" b="1" dirty="0">
              <a:latin typeface="Aptos" panose="020B0004020202020204" pitchFamily="34" charset="0"/>
            </a:endParaRPr>
          </a:p>
        </p:txBody>
      </p:sp>
      <p:sp>
        <p:nvSpPr>
          <p:cNvPr id="2" name="TextBox 1">
            <a:extLst>
              <a:ext uri="{FF2B5EF4-FFF2-40B4-BE49-F238E27FC236}">
                <a16:creationId xmlns:a16="http://schemas.microsoft.com/office/drawing/2014/main" id="{148D1F15-26AD-6240-DDD2-8CCB40BD0D71}"/>
              </a:ext>
            </a:extLst>
          </p:cNvPr>
          <p:cNvSpPr txBox="1"/>
          <p:nvPr/>
        </p:nvSpPr>
        <p:spPr>
          <a:xfrm>
            <a:off x="339969" y="3805786"/>
            <a:ext cx="5943602" cy="369332"/>
          </a:xfrm>
          <a:prstGeom prst="rect">
            <a:avLst/>
          </a:prstGeom>
          <a:noFill/>
        </p:spPr>
        <p:txBody>
          <a:bodyPr wrap="square" rtlCol="0">
            <a:spAutoFit/>
          </a:bodyPr>
          <a:lstStyle/>
          <a:p>
            <a:r>
              <a:rPr lang="en-GB" b="1" dirty="0">
                <a:solidFill>
                  <a:schemeClr val="tx2">
                    <a:lumMod val="75000"/>
                    <a:lumOff val="25000"/>
                  </a:schemeClr>
                </a:solidFill>
              </a:rPr>
              <a:t>Other stakeholder feedback</a:t>
            </a:r>
          </a:p>
        </p:txBody>
      </p:sp>
      <p:sp>
        <p:nvSpPr>
          <p:cNvPr id="5" name="TextBox 4">
            <a:extLst>
              <a:ext uri="{FF2B5EF4-FFF2-40B4-BE49-F238E27FC236}">
                <a16:creationId xmlns:a16="http://schemas.microsoft.com/office/drawing/2014/main" id="{BB092B7B-74B7-46E0-7539-DA1F076B439D}"/>
              </a:ext>
            </a:extLst>
          </p:cNvPr>
          <p:cNvSpPr txBox="1"/>
          <p:nvPr/>
        </p:nvSpPr>
        <p:spPr>
          <a:xfrm>
            <a:off x="973016" y="4125736"/>
            <a:ext cx="10081845" cy="1077218"/>
          </a:xfrm>
          <a:prstGeom prst="rect">
            <a:avLst/>
          </a:prstGeom>
          <a:noFill/>
        </p:spPr>
        <p:txBody>
          <a:bodyPr wrap="square">
            <a:spAutoFit/>
          </a:bodyPr>
          <a:lstStyle/>
          <a:p>
            <a:pPr marL="285750" indent="-285750">
              <a:buFont typeface="Arial" panose="020B0604020202020204" pitchFamily="34" charset="0"/>
              <a:buChar char="•"/>
            </a:pPr>
            <a:r>
              <a:rPr lang="en-GB" sz="1600" dirty="0"/>
              <a:t>Businesses report need for </a:t>
            </a:r>
            <a:r>
              <a:rPr lang="en-GB" sz="1600" b="1" dirty="0"/>
              <a:t>training package to go alongside new technology acquisition.</a:t>
            </a:r>
          </a:p>
          <a:p>
            <a:pPr marL="285750" indent="-285750">
              <a:buFont typeface="Arial" panose="020B0604020202020204" pitchFamily="34" charset="0"/>
              <a:buChar char="•"/>
            </a:pPr>
            <a:r>
              <a:rPr lang="en-GB" sz="1600" b="1" dirty="0"/>
              <a:t>Innovation Partnership needed - </a:t>
            </a:r>
            <a:r>
              <a:rPr lang="en-GB" sz="1600" dirty="0"/>
              <a:t>Very few SMEs can take a product innovation all the way from idea to reality</a:t>
            </a:r>
          </a:p>
          <a:p>
            <a:pPr marL="285750" indent="-285750">
              <a:buFont typeface="Arial" panose="020B0604020202020204" pitchFamily="34" charset="0"/>
              <a:buChar char="•"/>
            </a:pPr>
            <a:r>
              <a:rPr lang="en-GB" sz="1600" dirty="0"/>
              <a:t>Businesses need </a:t>
            </a:r>
            <a:r>
              <a:rPr lang="en-GB" sz="1600" b="1" dirty="0"/>
              <a:t>show case events </a:t>
            </a:r>
            <a:r>
              <a:rPr lang="en-GB" sz="1600" dirty="0"/>
              <a:t>where they can see prospective new technology on display. </a:t>
            </a:r>
          </a:p>
          <a:p>
            <a:pPr marL="285750" indent="-285750">
              <a:buFont typeface="Arial" panose="020B0604020202020204" pitchFamily="34" charset="0"/>
              <a:buChar char="•"/>
            </a:pPr>
            <a:r>
              <a:rPr lang="en-GB" sz="1600" dirty="0"/>
              <a:t>Need </a:t>
            </a:r>
            <a:r>
              <a:rPr lang="en-GB" sz="1600" b="1" dirty="0"/>
              <a:t>better funding security </a:t>
            </a:r>
            <a:r>
              <a:rPr lang="en-GB" sz="1600" dirty="0"/>
              <a:t>for universities</a:t>
            </a:r>
          </a:p>
        </p:txBody>
      </p:sp>
      <p:sp>
        <p:nvSpPr>
          <p:cNvPr id="7" name="Rectangle 6">
            <a:extLst>
              <a:ext uri="{FF2B5EF4-FFF2-40B4-BE49-F238E27FC236}">
                <a16:creationId xmlns:a16="http://schemas.microsoft.com/office/drawing/2014/main" id="{16570C94-C177-6653-9CA1-6E35B89F9F07}"/>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innovation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55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973016" y="1523585"/>
            <a:ext cx="10081846" cy="2519088"/>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1600" dirty="0">
                <a:latin typeface="Aptos" panose="020B0004020202020204" pitchFamily="34" charset="0"/>
              </a:rPr>
              <a:t>£20.4 billion government R&amp;D investment allocated in 2025-26. </a:t>
            </a:r>
          </a:p>
          <a:p>
            <a:pPr marL="285750" indent="-285750">
              <a:lnSpc>
                <a:spcPct val="110000"/>
              </a:lnSpc>
              <a:buFont typeface="Arial" panose="020B0604020202020204" pitchFamily="34" charset="0"/>
              <a:buChar char="•"/>
            </a:pPr>
            <a:r>
              <a:rPr lang="en-GB" sz="1600" dirty="0">
                <a:latin typeface="Aptos" panose="020B0004020202020204" pitchFamily="34" charset="0"/>
              </a:rPr>
              <a:t>This includes fully funding </a:t>
            </a:r>
            <a:r>
              <a:rPr lang="en-GB" sz="1600" b="1" dirty="0">
                <a:latin typeface="Aptos" panose="020B0004020202020204" pitchFamily="34" charset="0"/>
              </a:rPr>
              <a:t>Horizon</a:t>
            </a:r>
            <a:r>
              <a:rPr lang="en-GB" sz="1600" dirty="0">
                <a:latin typeface="Aptos" panose="020B0004020202020204" pitchFamily="34" charset="0"/>
              </a:rPr>
              <a:t> association.</a:t>
            </a:r>
          </a:p>
          <a:p>
            <a:pPr marL="285750" indent="-285750">
              <a:lnSpc>
                <a:spcPct val="110000"/>
              </a:lnSpc>
              <a:buFont typeface="Arial" panose="020B0604020202020204" pitchFamily="34" charset="0"/>
              <a:buChar char="•"/>
            </a:pPr>
            <a:r>
              <a:rPr lang="en-GB" sz="1600" dirty="0">
                <a:latin typeface="Aptos" panose="020B0004020202020204" pitchFamily="34" charset="0"/>
              </a:rPr>
              <a:t>New </a:t>
            </a:r>
            <a:r>
              <a:rPr lang="en-GB" sz="1600" b="1" dirty="0">
                <a:latin typeface="Aptos" panose="020B0004020202020204" pitchFamily="34" charset="0"/>
              </a:rPr>
              <a:t>10 year R&amp;D budgets</a:t>
            </a:r>
          </a:p>
          <a:p>
            <a:pPr marL="285750" indent="-285750">
              <a:lnSpc>
                <a:spcPct val="110000"/>
              </a:lnSpc>
              <a:buFont typeface="Arial" panose="020B0604020202020204" pitchFamily="34" charset="0"/>
              <a:buChar char="•"/>
            </a:pPr>
            <a:r>
              <a:rPr lang="en-GB" sz="1600" dirty="0">
                <a:latin typeface="Aptos" panose="020B0004020202020204" pitchFamily="34" charset="0"/>
              </a:rPr>
              <a:t>£25 million in 2025-26 to launch a new multi-year R</a:t>
            </a:r>
            <a:r>
              <a:rPr lang="en-GB" sz="1600" b="1" dirty="0">
                <a:latin typeface="Aptos" panose="020B0004020202020204" pitchFamily="34" charset="0"/>
              </a:rPr>
              <a:t>&amp;D Missions Programme </a:t>
            </a:r>
            <a:r>
              <a:rPr lang="en-GB" sz="1600" dirty="0">
                <a:latin typeface="Aptos" panose="020B0004020202020204" pitchFamily="34" charset="0"/>
              </a:rPr>
              <a:t>to solve targeted problems </a:t>
            </a:r>
          </a:p>
          <a:p>
            <a:pPr marL="285750" indent="-285750">
              <a:lnSpc>
                <a:spcPct val="110000"/>
              </a:lnSpc>
              <a:buFont typeface="Arial" panose="020B0604020202020204" pitchFamily="34" charset="0"/>
              <a:buChar char="•"/>
            </a:pPr>
            <a:r>
              <a:rPr lang="en-GB" sz="1600" dirty="0">
                <a:latin typeface="Aptos" panose="020B0004020202020204" pitchFamily="34" charset="0"/>
              </a:rPr>
              <a:t>Budget uplift for of the National Institute for Health and Care Research (NIHR) as part of over £2 billion of R&amp;D funding.</a:t>
            </a:r>
          </a:p>
          <a:p>
            <a:pPr marL="285750" indent="-285750">
              <a:lnSpc>
                <a:spcPct val="110000"/>
              </a:lnSpc>
              <a:buFont typeface="Arial" panose="020B0604020202020204" pitchFamily="34" charset="0"/>
              <a:buChar char="•"/>
            </a:pPr>
            <a:r>
              <a:rPr lang="en-GB" sz="1600" dirty="0">
                <a:latin typeface="Aptos" panose="020B0004020202020204" pitchFamily="34" charset="0"/>
              </a:rPr>
              <a:t>£40 million over 5 years to support </a:t>
            </a:r>
            <a:r>
              <a:rPr lang="en-GB" sz="1600" b="1" dirty="0">
                <a:latin typeface="Aptos" panose="020B0004020202020204" pitchFamily="34" charset="0"/>
              </a:rPr>
              <a:t>commercialisation of university research </a:t>
            </a:r>
            <a:r>
              <a:rPr lang="en-GB" sz="1600" dirty="0">
                <a:latin typeface="Aptos" panose="020B0004020202020204" pitchFamily="34" charset="0"/>
              </a:rPr>
              <a:t>and new </a:t>
            </a:r>
            <a:r>
              <a:rPr lang="en-GB" sz="1600" b="1" dirty="0">
                <a:latin typeface="Aptos" panose="020B0004020202020204" pitchFamily="34" charset="0"/>
              </a:rPr>
              <a:t>spin-outs</a:t>
            </a:r>
          </a:p>
          <a:p>
            <a:pPr marL="285750" indent="-285750">
              <a:lnSpc>
                <a:spcPct val="110000"/>
              </a:lnSpc>
              <a:buFont typeface="Arial" panose="020B0604020202020204" pitchFamily="34" charset="0"/>
              <a:buChar char="•"/>
            </a:pPr>
            <a:r>
              <a:rPr lang="en-GB" sz="1600" dirty="0">
                <a:latin typeface="Aptos" panose="020B0004020202020204" pitchFamily="34" charset="0"/>
              </a:rPr>
              <a:t>£37 million funding for </a:t>
            </a:r>
            <a:r>
              <a:rPr lang="en-GB" sz="1600" b="1" dirty="0">
                <a:latin typeface="Aptos" panose="020B0004020202020204" pitchFamily="34" charset="0"/>
              </a:rPr>
              <a:t>Made Smarter Innovation programme </a:t>
            </a:r>
            <a:r>
              <a:rPr lang="en-GB" sz="1600" dirty="0">
                <a:latin typeface="Aptos" panose="020B0004020202020204" pitchFamily="34" charset="0"/>
              </a:rPr>
              <a:t>in 2025-26</a:t>
            </a:r>
          </a:p>
          <a:p>
            <a:pPr marL="285750" indent="-285750">
              <a:lnSpc>
                <a:spcPct val="110000"/>
              </a:lnSpc>
              <a:buFont typeface="Arial" panose="020B0604020202020204" pitchFamily="34" charset="0"/>
              <a:buChar char="•"/>
            </a:pPr>
            <a:endParaRPr lang="en-GB" sz="1600" b="1" dirty="0">
              <a:latin typeface="Aptos" panose="020B0004020202020204" pitchFamily="34" charset="0"/>
            </a:endParaRPr>
          </a:p>
        </p:txBody>
      </p:sp>
      <p:sp>
        <p:nvSpPr>
          <p:cNvPr id="2" name="TextBox 1">
            <a:extLst>
              <a:ext uri="{FF2B5EF4-FFF2-40B4-BE49-F238E27FC236}">
                <a16:creationId xmlns:a16="http://schemas.microsoft.com/office/drawing/2014/main" id="{148D1F15-26AD-6240-DDD2-8CCB40BD0D71}"/>
              </a:ext>
            </a:extLst>
          </p:cNvPr>
          <p:cNvSpPr txBox="1"/>
          <p:nvPr/>
        </p:nvSpPr>
        <p:spPr>
          <a:xfrm>
            <a:off x="339969" y="3708250"/>
            <a:ext cx="5943602" cy="369332"/>
          </a:xfrm>
          <a:prstGeom prst="rect">
            <a:avLst/>
          </a:prstGeom>
          <a:noFill/>
        </p:spPr>
        <p:txBody>
          <a:bodyPr wrap="square" rtlCol="0">
            <a:spAutoFit/>
          </a:bodyPr>
          <a:lstStyle/>
          <a:p>
            <a:r>
              <a:rPr lang="en-GB" b="1" dirty="0">
                <a:solidFill>
                  <a:schemeClr val="tx2">
                    <a:lumMod val="75000"/>
                    <a:lumOff val="25000"/>
                  </a:schemeClr>
                </a:solidFill>
              </a:rPr>
              <a:t>Other stakeholder feedback</a:t>
            </a:r>
          </a:p>
        </p:txBody>
      </p:sp>
      <p:sp>
        <p:nvSpPr>
          <p:cNvPr id="5" name="TextBox 4">
            <a:extLst>
              <a:ext uri="{FF2B5EF4-FFF2-40B4-BE49-F238E27FC236}">
                <a16:creationId xmlns:a16="http://schemas.microsoft.com/office/drawing/2014/main" id="{BB092B7B-74B7-46E0-7539-DA1F076B439D}"/>
              </a:ext>
            </a:extLst>
          </p:cNvPr>
          <p:cNvSpPr txBox="1"/>
          <p:nvPr/>
        </p:nvSpPr>
        <p:spPr>
          <a:xfrm>
            <a:off x="973016" y="4028200"/>
            <a:ext cx="10081845" cy="1077218"/>
          </a:xfrm>
          <a:prstGeom prst="rect">
            <a:avLst/>
          </a:prstGeom>
          <a:noFill/>
        </p:spPr>
        <p:txBody>
          <a:bodyPr wrap="square">
            <a:spAutoFit/>
          </a:bodyPr>
          <a:lstStyle/>
          <a:p>
            <a:pPr marL="285750" indent="-285750">
              <a:buFont typeface="Arial" panose="020B0604020202020204" pitchFamily="34" charset="0"/>
              <a:buChar char="•"/>
            </a:pPr>
            <a:r>
              <a:rPr lang="en-GB" sz="1600" dirty="0"/>
              <a:t>Businesses report need for </a:t>
            </a:r>
            <a:r>
              <a:rPr lang="en-GB" sz="1600" b="1" dirty="0"/>
              <a:t>training package to go alongside new technology acquisition.</a:t>
            </a:r>
          </a:p>
          <a:p>
            <a:pPr marL="285750" indent="-285750">
              <a:buFont typeface="Arial" panose="020B0604020202020204" pitchFamily="34" charset="0"/>
              <a:buChar char="•"/>
            </a:pPr>
            <a:r>
              <a:rPr lang="en-GB" sz="1600" b="1" dirty="0"/>
              <a:t>Innovation Partnership needed - </a:t>
            </a:r>
            <a:r>
              <a:rPr lang="en-GB" sz="1600" dirty="0"/>
              <a:t>Very few SMEs can take a product innovation all the way from idea to reality</a:t>
            </a:r>
          </a:p>
          <a:p>
            <a:pPr marL="285750" indent="-285750">
              <a:buFont typeface="Arial" panose="020B0604020202020204" pitchFamily="34" charset="0"/>
              <a:buChar char="•"/>
            </a:pPr>
            <a:r>
              <a:rPr lang="en-GB" sz="1600" dirty="0"/>
              <a:t>Businesses need </a:t>
            </a:r>
            <a:r>
              <a:rPr lang="en-GB" sz="1600" b="1" dirty="0"/>
              <a:t>show case events </a:t>
            </a:r>
            <a:r>
              <a:rPr lang="en-GB" sz="1600" dirty="0"/>
              <a:t>where they can see prospective new technology on display. </a:t>
            </a:r>
          </a:p>
          <a:p>
            <a:pPr marL="285750" indent="-285750">
              <a:buFont typeface="Arial" panose="020B0604020202020204" pitchFamily="34" charset="0"/>
              <a:buChar char="•"/>
            </a:pPr>
            <a:r>
              <a:rPr lang="en-GB" sz="1600" dirty="0"/>
              <a:t>Need </a:t>
            </a:r>
            <a:r>
              <a:rPr lang="en-GB" sz="1600" b="1" dirty="0"/>
              <a:t>better funding security </a:t>
            </a:r>
            <a:r>
              <a:rPr lang="en-GB" sz="1600" dirty="0"/>
              <a:t>for universities</a:t>
            </a:r>
          </a:p>
        </p:txBody>
      </p:sp>
      <p:sp>
        <p:nvSpPr>
          <p:cNvPr id="7" name="Rectangle 6">
            <a:extLst>
              <a:ext uri="{FF2B5EF4-FFF2-40B4-BE49-F238E27FC236}">
                <a16:creationId xmlns:a16="http://schemas.microsoft.com/office/drawing/2014/main" id="{16570C94-C177-6653-9CA1-6E35B89F9F07}"/>
              </a:ext>
            </a:extLst>
          </p:cNvPr>
          <p:cNvSpPr/>
          <p:nvPr/>
        </p:nvSpPr>
        <p:spPr>
          <a:xfrm>
            <a:off x="201075" y="581843"/>
            <a:ext cx="11789849" cy="512064"/>
          </a:xfrm>
          <a:prstGeom prst="rect">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innovation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C702DC3-D9F0-C9E4-80A4-A27743B2BB95}"/>
              </a:ext>
            </a:extLst>
          </p:cNvPr>
          <p:cNvSpPr txBox="1"/>
          <p:nvPr/>
        </p:nvSpPr>
        <p:spPr>
          <a:xfrm>
            <a:off x="339969" y="5141644"/>
            <a:ext cx="5943602" cy="369332"/>
          </a:xfrm>
          <a:prstGeom prst="rect">
            <a:avLst/>
          </a:prstGeom>
          <a:noFill/>
        </p:spPr>
        <p:txBody>
          <a:bodyPr wrap="square" rtlCol="0">
            <a:spAutoFit/>
          </a:bodyPr>
          <a:lstStyle/>
          <a:p>
            <a:r>
              <a:rPr lang="en-GB" b="1" dirty="0">
                <a:solidFill>
                  <a:schemeClr val="tx2">
                    <a:lumMod val="75000"/>
                    <a:lumOff val="25000"/>
                  </a:schemeClr>
                </a:solidFill>
              </a:rPr>
              <a:t>BAB Members feedback so far</a:t>
            </a:r>
          </a:p>
        </p:txBody>
      </p:sp>
      <p:sp>
        <p:nvSpPr>
          <p:cNvPr id="13" name="TextBox 12">
            <a:extLst>
              <a:ext uri="{FF2B5EF4-FFF2-40B4-BE49-F238E27FC236}">
                <a16:creationId xmlns:a16="http://schemas.microsoft.com/office/drawing/2014/main" id="{796C0CB7-C0DA-36A5-7768-FC75DFF8226A}"/>
              </a:ext>
            </a:extLst>
          </p:cNvPr>
          <p:cNvSpPr txBox="1"/>
          <p:nvPr/>
        </p:nvSpPr>
        <p:spPr>
          <a:xfrm>
            <a:off x="973016" y="5500671"/>
            <a:ext cx="10194856" cy="1323439"/>
          </a:xfrm>
          <a:prstGeom prst="rect">
            <a:avLst/>
          </a:prstGeom>
          <a:noFill/>
        </p:spPr>
        <p:txBody>
          <a:bodyPr wrap="square">
            <a:spAutoFit/>
          </a:bodyPr>
          <a:lstStyle/>
          <a:p>
            <a:pPr marL="285750" indent="-285750">
              <a:buFont typeface="Arial" panose="020B0604020202020204" pitchFamily="34" charset="0"/>
              <a:buChar char="•"/>
            </a:pPr>
            <a:r>
              <a:rPr lang="en-GB" sz="1600" dirty="0">
                <a:effectLst/>
              </a:rPr>
              <a:t>Great focus on the connection of research to </a:t>
            </a:r>
            <a:r>
              <a:rPr lang="en-GB" sz="1600" b="1" dirty="0">
                <a:effectLst/>
              </a:rPr>
              <a:t>innovation to translation and outcome</a:t>
            </a:r>
            <a:r>
              <a:rPr lang="en-GB" sz="1600" dirty="0">
                <a:effectLst/>
              </a:rPr>
              <a:t>. Adopt a model more akin to the Fraunhofer system in Germany.</a:t>
            </a:r>
          </a:p>
          <a:p>
            <a:pPr marL="285750" indent="-285750">
              <a:buFont typeface="Arial" panose="020B0604020202020204" pitchFamily="34" charset="0"/>
              <a:buChar char="•"/>
            </a:pPr>
            <a:r>
              <a:rPr lang="en-GB" sz="1600" dirty="0">
                <a:effectLst/>
              </a:rPr>
              <a:t>Create a </a:t>
            </a:r>
            <a:r>
              <a:rPr lang="en-GB" sz="1600" b="1" dirty="0">
                <a:effectLst/>
              </a:rPr>
              <a:t>single 'portal' </a:t>
            </a:r>
            <a:r>
              <a:rPr lang="en-GB" sz="1600" dirty="0">
                <a:effectLst/>
              </a:rPr>
              <a:t>where all policies and initiatives relating to </a:t>
            </a:r>
            <a:r>
              <a:rPr lang="en-GB" sz="1600" b="0" i="0" dirty="0">
                <a:solidFill>
                  <a:srgbClr val="212121"/>
                </a:solidFill>
                <a:effectLst/>
              </a:rPr>
              <a:t>R&amp;D / Innovation / Adoption of Technology are linked.</a:t>
            </a:r>
            <a:r>
              <a:rPr lang="en-GB" sz="1600" b="1" dirty="0">
                <a:effectLst/>
              </a:rPr>
              <a:t> </a:t>
            </a:r>
          </a:p>
          <a:p>
            <a:pPr marL="285750" indent="-285750">
              <a:buFont typeface="Arial" panose="020B0604020202020204" pitchFamily="34" charset="0"/>
              <a:buChar char="•"/>
            </a:pPr>
            <a:r>
              <a:rPr lang="en-GB" sz="1600" b="1" dirty="0">
                <a:effectLst/>
              </a:rPr>
              <a:t>Offset Company investment </a:t>
            </a:r>
            <a:r>
              <a:rPr lang="en-GB" sz="1600" dirty="0">
                <a:effectLst/>
              </a:rPr>
              <a:t>in the professional services against tax</a:t>
            </a:r>
          </a:p>
        </p:txBody>
      </p:sp>
      <p:sp>
        <p:nvSpPr>
          <p:cNvPr id="14" name="TextBox 13">
            <a:extLst>
              <a:ext uri="{FF2B5EF4-FFF2-40B4-BE49-F238E27FC236}">
                <a16:creationId xmlns:a16="http://schemas.microsoft.com/office/drawing/2014/main" id="{F119119A-B15B-3D35-8673-DAB4A67C5AAF}"/>
              </a:ext>
            </a:extLst>
          </p:cNvPr>
          <p:cNvSpPr txBox="1"/>
          <p:nvPr/>
        </p:nvSpPr>
        <p:spPr>
          <a:xfrm>
            <a:off x="9220903" y="1408440"/>
            <a:ext cx="2860432" cy="646331"/>
          </a:xfrm>
          <a:prstGeom prst="rect">
            <a:avLst/>
          </a:prstGeom>
          <a:noFill/>
          <a:ln>
            <a:solidFill>
              <a:schemeClr val="accent1"/>
            </a:solidFill>
            <a:prstDash val="dash"/>
          </a:ln>
        </p:spPr>
        <p:txBody>
          <a:bodyPr wrap="square" rtlCol="0">
            <a:spAutoFit/>
          </a:bodyPr>
          <a:lstStyle/>
          <a:p>
            <a:r>
              <a:rPr lang="en-GB" dirty="0">
                <a:solidFill>
                  <a:schemeClr val="tx2">
                    <a:lumMod val="75000"/>
                    <a:lumOff val="25000"/>
                  </a:schemeClr>
                </a:solidFill>
              </a:rPr>
              <a:t>Your thoughts please – Verbally or on the MS Form</a:t>
            </a:r>
          </a:p>
        </p:txBody>
      </p:sp>
    </p:spTree>
    <p:extLst>
      <p:ext uri="{BB962C8B-B14F-4D97-AF65-F5344CB8AC3E}">
        <p14:creationId xmlns:p14="http://schemas.microsoft.com/office/powerpoint/2010/main" val="166574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E9579-E2A2-3F5A-0BD5-E6F87793C54A}"/>
              </a:ext>
            </a:extLst>
          </p:cNvPr>
          <p:cNvSpPr txBox="1"/>
          <p:nvPr/>
        </p:nvSpPr>
        <p:spPr>
          <a:xfrm>
            <a:off x="182695" y="97439"/>
            <a:ext cx="7985760"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Key questions for KMEP to consider</a:t>
            </a:r>
          </a:p>
        </p:txBody>
      </p:sp>
      <p:sp>
        <p:nvSpPr>
          <p:cNvPr id="9" name="TextBox 8">
            <a:extLst>
              <a:ext uri="{FF2B5EF4-FFF2-40B4-BE49-F238E27FC236}">
                <a16:creationId xmlns:a16="http://schemas.microsoft.com/office/drawing/2014/main" id="{44A53877-34ED-297D-E29B-31FB55EFBFC0}"/>
              </a:ext>
            </a:extLst>
          </p:cNvPr>
          <p:cNvSpPr txBox="1"/>
          <p:nvPr/>
        </p:nvSpPr>
        <p:spPr>
          <a:xfrm>
            <a:off x="339969" y="1219200"/>
            <a:ext cx="5943602" cy="369332"/>
          </a:xfrm>
          <a:prstGeom prst="rect">
            <a:avLst/>
          </a:prstGeom>
          <a:noFill/>
        </p:spPr>
        <p:txBody>
          <a:bodyPr wrap="square" rtlCol="0">
            <a:spAutoFit/>
          </a:bodyPr>
          <a:lstStyle/>
          <a:p>
            <a:r>
              <a:rPr lang="en-GB" b="1" dirty="0">
                <a:solidFill>
                  <a:schemeClr val="tx2">
                    <a:lumMod val="75000"/>
                    <a:lumOff val="25000"/>
                  </a:schemeClr>
                </a:solidFill>
              </a:rPr>
              <a:t>Government Current Thinking</a:t>
            </a:r>
          </a:p>
        </p:txBody>
      </p:sp>
      <p:sp>
        <p:nvSpPr>
          <p:cNvPr id="11" name="TextBox 10">
            <a:extLst>
              <a:ext uri="{FF2B5EF4-FFF2-40B4-BE49-F238E27FC236}">
                <a16:creationId xmlns:a16="http://schemas.microsoft.com/office/drawing/2014/main" id="{84D7DD36-EB9D-E379-C57F-42C6D7B66435}"/>
              </a:ext>
            </a:extLst>
          </p:cNvPr>
          <p:cNvSpPr txBox="1"/>
          <p:nvPr/>
        </p:nvSpPr>
        <p:spPr>
          <a:xfrm>
            <a:off x="863288" y="1523585"/>
            <a:ext cx="11450632" cy="5227521"/>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sz="1600" dirty="0">
                <a:latin typeface="Aptos" panose="020B0004020202020204" pitchFamily="34" charset="0"/>
              </a:rPr>
              <a:t>Establishing the </a:t>
            </a:r>
            <a:r>
              <a:rPr lang="en-GB" sz="1600" b="1" dirty="0">
                <a:latin typeface="Aptos" panose="020B0004020202020204" pitchFamily="34" charset="0"/>
              </a:rPr>
              <a:t>National Infrastructure and Service Transformation Authority </a:t>
            </a:r>
            <a:r>
              <a:rPr lang="en-GB" sz="1600" dirty="0">
                <a:latin typeface="Aptos" panose="020B0004020202020204" pitchFamily="34" charset="0"/>
              </a:rPr>
              <a:t>(NISTA)</a:t>
            </a:r>
          </a:p>
          <a:p>
            <a:pPr marL="285750" indent="-285750">
              <a:lnSpc>
                <a:spcPct val="110000"/>
              </a:lnSpc>
              <a:buFont typeface="Arial" panose="020B0604020202020204" pitchFamily="34" charset="0"/>
              <a:buChar char="•"/>
            </a:pPr>
            <a:r>
              <a:rPr lang="en-GB" sz="1600" dirty="0">
                <a:latin typeface="Aptos" panose="020B0004020202020204" pitchFamily="34" charset="0"/>
              </a:rPr>
              <a:t>Extra £5 million to deliver improvements to the planning regime for </a:t>
            </a:r>
            <a:r>
              <a:rPr lang="en-GB" sz="1600" b="1" dirty="0">
                <a:latin typeface="Aptos" panose="020B0004020202020204" pitchFamily="34" charset="0"/>
              </a:rPr>
              <a:t>Nationally Significant Infrastructure Projects</a:t>
            </a:r>
          </a:p>
          <a:p>
            <a:pPr marL="285750" indent="-285750">
              <a:lnSpc>
                <a:spcPct val="110000"/>
              </a:lnSpc>
              <a:buFont typeface="Arial" panose="020B0604020202020204" pitchFamily="34" charset="0"/>
              <a:buChar char="•"/>
            </a:pPr>
            <a:r>
              <a:rPr lang="en-GB" sz="1600" dirty="0">
                <a:latin typeface="Aptos" panose="020B0004020202020204" pitchFamily="34" charset="0"/>
              </a:rPr>
              <a:t>£46 million to boost capacity and capability in local planning authorities &amp; recruiting 300 graduate planners. (NPPF Reform)</a:t>
            </a:r>
            <a:endParaRPr lang="en-GB" sz="1600" b="1" dirty="0">
              <a:latin typeface="Aptos" panose="020B0004020202020204" pitchFamily="34" charset="0"/>
            </a:endParaRPr>
          </a:p>
          <a:p>
            <a:pPr marL="285750" indent="-285750">
              <a:lnSpc>
                <a:spcPct val="110000"/>
              </a:lnSpc>
              <a:buFont typeface="Arial" panose="020B0604020202020204" pitchFamily="34" charset="0"/>
              <a:buChar char="•"/>
            </a:pPr>
            <a:r>
              <a:rPr lang="en-GB" sz="1600" dirty="0">
                <a:latin typeface="Aptos" panose="020B0004020202020204" pitchFamily="34" charset="0"/>
              </a:rPr>
              <a:t>£500 million to deliver </a:t>
            </a:r>
            <a:r>
              <a:rPr lang="en-GB" sz="1600" b="1" dirty="0">
                <a:latin typeface="Aptos" panose="020B0004020202020204" pitchFamily="34" charset="0"/>
              </a:rPr>
              <a:t>Project Gigabit </a:t>
            </a:r>
            <a:r>
              <a:rPr lang="en-GB" sz="1600" dirty="0">
                <a:latin typeface="Aptos" panose="020B0004020202020204" pitchFamily="34" charset="0"/>
              </a:rPr>
              <a:t>and Shared Rural Network in 2025-26 </a:t>
            </a:r>
          </a:p>
          <a:p>
            <a:pPr marL="285750" indent="-285750">
              <a:lnSpc>
                <a:spcPct val="110000"/>
              </a:lnSpc>
              <a:buFont typeface="Arial" panose="020B0604020202020204" pitchFamily="34" charset="0"/>
              <a:buChar char="•"/>
            </a:pPr>
            <a:r>
              <a:rPr lang="en-GB" sz="1600" dirty="0">
                <a:latin typeface="Aptos" panose="020B0004020202020204" pitchFamily="34" charset="0"/>
              </a:rPr>
              <a:t>Establish </a:t>
            </a:r>
            <a:r>
              <a:rPr lang="en-GB" sz="1600" b="1" dirty="0">
                <a:latin typeface="Aptos" panose="020B0004020202020204" pitchFamily="34" charset="0"/>
              </a:rPr>
              <a:t>Great British Energy </a:t>
            </a:r>
            <a:r>
              <a:rPr lang="en-GB" sz="1600" dirty="0">
                <a:latin typeface="Aptos" panose="020B0004020202020204" pitchFamily="34" charset="0"/>
              </a:rPr>
              <a:t>with £125 million in 2025-26 </a:t>
            </a:r>
          </a:p>
          <a:p>
            <a:pPr marL="285750" indent="-285750">
              <a:lnSpc>
                <a:spcPct val="110000"/>
              </a:lnSpc>
              <a:buFont typeface="Arial" panose="020B0604020202020204" pitchFamily="34" charset="0"/>
              <a:buChar char="•"/>
            </a:pPr>
            <a:r>
              <a:rPr lang="en-GB" sz="1600" b="1" dirty="0">
                <a:latin typeface="Aptos" panose="020B0004020202020204" pitchFamily="34" charset="0"/>
              </a:rPr>
              <a:t>Invest in Mayoral Combined Authorities</a:t>
            </a:r>
          </a:p>
          <a:p>
            <a:pPr marL="285750" indent="-285750">
              <a:lnSpc>
                <a:spcPct val="110000"/>
              </a:lnSpc>
              <a:buFont typeface="Arial" panose="020B0604020202020204" pitchFamily="34" charset="0"/>
              <a:buChar char="•"/>
            </a:pPr>
            <a:r>
              <a:rPr lang="en-GB" sz="1600" dirty="0">
                <a:latin typeface="Aptos" panose="020B0004020202020204" pitchFamily="34" charset="0"/>
              </a:rPr>
              <a:t>New </a:t>
            </a:r>
            <a:r>
              <a:rPr lang="en-GB" sz="1600" b="1" dirty="0">
                <a:latin typeface="Aptos" panose="020B0004020202020204" pitchFamily="34" charset="0"/>
              </a:rPr>
              <a:t>National Wealth Fund </a:t>
            </a:r>
            <a:r>
              <a:rPr lang="en-GB" sz="1600" dirty="0">
                <a:latin typeface="Aptos" panose="020B0004020202020204" pitchFamily="34" charset="0"/>
              </a:rPr>
              <a:t>to catalyse over £70 billion of private investment, to support investment in growth-driving sectors</a:t>
            </a:r>
          </a:p>
          <a:p>
            <a:pPr marL="285750" indent="-285750">
              <a:lnSpc>
                <a:spcPct val="110000"/>
              </a:lnSpc>
              <a:buFont typeface="Arial" panose="020B0604020202020204" pitchFamily="34" charset="0"/>
              <a:buChar char="•"/>
            </a:pPr>
            <a:r>
              <a:rPr lang="en-GB" sz="1600" b="1" dirty="0">
                <a:latin typeface="Aptos" panose="020B0004020202020204" pitchFamily="34" charset="0"/>
              </a:rPr>
              <a:t>Investment Zones </a:t>
            </a:r>
            <a:r>
              <a:rPr lang="en-GB" sz="1600" dirty="0">
                <a:latin typeface="Aptos" panose="020B0004020202020204" pitchFamily="34" charset="0"/>
              </a:rPr>
              <a:t>and</a:t>
            </a:r>
            <a:r>
              <a:rPr lang="en-GB" sz="1600" b="1" dirty="0">
                <a:latin typeface="Aptos" panose="020B0004020202020204" pitchFamily="34" charset="0"/>
              </a:rPr>
              <a:t> Freeports Programmes </a:t>
            </a:r>
            <a:r>
              <a:rPr lang="en-GB" sz="1600" dirty="0">
                <a:latin typeface="Aptos" panose="020B0004020202020204" pitchFamily="34" charset="0"/>
              </a:rPr>
              <a:t>to continue</a:t>
            </a:r>
          </a:p>
          <a:p>
            <a:pPr marL="285750" indent="-285750">
              <a:lnSpc>
                <a:spcPct val="110000"/>
              </a:lnSpc>
              <a:buFont typeface="Arial" panose="020B0604020202020204" pitchFamily="34" charset="0"/>
              <a:buChar char="•"/>
            </a:pPr>
            <a:endParaRPr lang="en-GB" sz="1600" b="1" dirty="0">
              <a:latin typeface="Aptos" panose="020B0004020202020204" pitchFamily="34" charset="0"/>
            </a:endParaRPr>
          </a:p>
          <a:p>
            <a:pPr marL="285750" indent="-285750">
              <a:lnSpc>
                <a:spcPct val="110000"/>
              </a:lnSpc>
              <a:buFont typeface="Arial" panose="020B0604020202020204" pitchFamily="34" charset="0"/>
              <a:buChar char="•"/>
            </a:pPr>
            <a:r>
              <a:rPr lang="en-GB" sz="1600" dirty="0">
                <a:latin typeface="Aptos" panose="020B0004020202020204" pitchFamily="34" charset="0"/>
              </a:rPr>
              <a:t>£975 million for the aerospace sector over 5 years, </a:t>
            </a:r>
          </a:p>
          <a:p>
            <a:pPr marL="285750" indent="-285750">
              <a:lnSpc>
                <a:spcPct val="110000"/>
              </a:lnSpc>
              <a:buFont typeface="Arial" panose="020B0604020202020204" pitchFamily="34" charset="0"/>
              <a:buChar char="•"/>
            </a:pPr>
            <a:r>
              <a:rPr lang="en-GB" sz="1600" dirty="0">
                <a:latin typeface="Aptos" panose="020B0004020202020204" pitchFamily="34" charset="0"/>
              </a:rPr>
              <a:t>£2 billion for automotive sector over 5 years </a:t>
            </a:r>
          </a:p>
          <a:p>
            <a:pPr marL="285750" indent="-285750">
              <a:lnSpc>
                <a:spcPct val="110000"/>
              </a:lnSpc>
              <a:buFont typeface="Arial" panose="020B0604020202020204" pitchFamily="34" charset="0"/>
              <a:buChar char="•"/>
            </a:pPr>
            <a:r>
              <a:rPr lang="en-GB" sz="1600" dirty="0">
                <a:latin typeface="Aptos" panose="020B0004020202020204" pitchFamily="34" charset="0"/>
              </a:rPr>
              <a:t>£520 million for a new </a:t>
            </a:r>
            <a:r>
              <a:rPr lang="en-GB" sz="1600" b="1" dirty="0">
                <a:latin typeface="Aptos" panose="020B0004020202020204" pitchFamily="34" charset="0"/>
              </a:rPr>
              <a:t>Life Sciences Innovative Manufacturing Fund</a:t>
            </a:r>
          </a:p>
          <a:p>
            <a:pPr marL="285750" indent="-285750">
              <a:lnSpc>
                <a:spcPct val="110000"/>
              </a:lnSpc>
              <a:buFont typeface="Arial" panose="020B0604020202020204" pitchFamily="34" charset="0"/>
              <a:buChar char="•"/>
            </a:pPr>
            <a:r>
              <a:rPr lang="en-GB" sz="1600" dirty="0">
                <a:latin typeface="Aptos" panose="020B0004020202020204" pitchFamily="34" charset="0"/>
              </a:rPr>
              <a:t>£15 billion of tax relief support for </a:t>
            </a:r>
            <a:r>
              <a:rPr lang="en-GB" sz="1600" b="1" dirty="0">
                <a:latin typeface="Aptos" panose="020B0004020202020204" pitchFamily="34" charset="0"/>
              </a:rPr>
              <a:t>creative industries </a:t>
            </a:r>
          </a:p>
          <a:p>
            <a:pPr marL="285750" indent="-285750">
              <a:lnSpc>
                <a:spcPct val="110000"/>
              </a:lnSpc>
              <a:buFont typeface="Arial" panose="020B0604020202020204" pitchFamily="34" charset="0"/>
              <a:buChar char="•"/>
            </a:pPr>
            <a:r>
              <a:rPr lang="en-GB" sz="1600" dirty="0">
                <a:latin typeface="Aptos" panose="020B0004020202020204" pitchFamily="34" charset="0"/>
              </a:rPr>
              <a:t>£3m to expand </a:t>
            </a:r>
            <a:r>
              <a:rPr lang="en-GB" sz="1600" b="1" dirty="0">
                <a:latin typeface="Aptos" panose="020B0004020202020204" pitchFamily="34" charset="0"/>
              </a:rPr>
              <a:t>Creative Careers Programmes</a:t>
            </a:r>
          </a:p>
          <a:p>
            <a:pPr marL="285750" indent="-285750">
              <a:lnSpc>
                <a:spcPct val="110000"/>
              </a:lnSpc>
              <a:buFont typeface="Arial" panose="020B0604020202020204" pitchFamily="34" charset="0"/>
              <a:buChar char="•"/>
            </a:pPr>
            <a:r>
              <a:rPr lang="en-GB" sz="1600" dirty="0">
                <a:latin typeface="Aptos" panose="020B0004020202020204" pitchFamily="34" charset="0"/>
              </a:rPr>
              <a:t>Chancellor due to speak at Mansion House on Financial sector (where announcements will be made)</a:t>
            </a:r>
          </a:p>
          <a:p>
            <a:pPr marL="285750" indent="-285750">
              <a:lnSpc>
                <a:spcPct val="110000"/>
              </a:lnSpc>
              <a:buFont typeface="Arial" panose="020B0604020202020204" pitchFamily="34" charset="0"/>
              <a:buChar char="•"/>
            </a:pPr>
            <a:r>
              <a:rPr lang="en-GB" sz="1600" dirty="0">
                <a:latin typeface="Aptos" panose="020B0004020202020204" pitchFamily="34" charset="0"/>
              </a:rPr>
              <a:t>£500 million in grant support for Tata Steel</a:t>
            </a:r>
          </a:p>
          <a:p>
            <a:pPr marL="285750" indent="-285750">
              <a:lnSpc>
                <a:spcPct val="110000"/>
              </a:lnSpc>
              <a:buFont typeface="Arial" panose="020B0604020202020204" pitchFamily="34" charset="0"/>
              <a:buChar char="•"/>
            </a:pPr>
            <a:r>
              <a:rPr lang="en-GB" sz="1600" dirty="0">
                <a:latin typeface="Aptos" panose="020B0004020202020204" pitchFamily="34" charset="0"/>
              </a:rPr>
              <a:t>Create Growth and UK Games Fund to continue</a:t>
            </a:r>
          </a:p>
          <a:p>
            <a:pPr marL="285750" indent="-285750">
              <a:lnSpc>
                <a:spcPct val="110000"/>
              </a:lnSpc>
              <a:buFont typeface="Arial" panose="020B0604020202020204" pitchFamily="34" charset="0"/>
              <a:buChar char="•"/>
            </a:pPr>
            <a:r>
              <a:rPr lang="en-GB" sz="1600" dirty="0">
                <a:latin typeface="Aptos" panose="020B0004020202020204" pitchFamily="34" charset="0"/>
              </a:rPr>
              <a:t>Raising Grant-in-Aid for National Museums and Galleries</a:t>
            </a:r>
          </a:p>
          <a:p>
            <a:pPr marL="285750" indent="-285750">
              <a:lnSpc>
                <a:spcPct val="110000"/>
              </a:lnSpc>
              <a:buFont typeface="Arial" panose="020B0604020202020204" pitchFamily="34" charset="0"/>
              <a:buChar char="•"/>
            </a:pPr>
            <a:endParaRPr lang="en-GB" sz="1600" b="1" dirty="0">
              <a:latin typeface="Aptos" panose="020B0004020202020204" pitchFamily="34" charset="0"/>
            </a:endParaRPr>
          </a:p>
        </p:txBody>
      </p:sp>
      <p:sp>
        <p:nvSpPr>
          <p:cNvPr id="4" name="Arrow: Pentagon 3">
            <a:extLst>
              <a:ext uri="{FF2B5EF4-FFF2-40B4-BE49-F238E27FC236}">
                <a16:creationId xmlns:a16="http://schemas.microsoft.com/office/drawing/2014/main" id="{63996332-0E91-8250-D00B-27C72170E2BD}"/>
              </a:ext>
            </a:extLst>
          </p:cNvPr>
          <p:cNvSpPr/>
          <p:nvPr/>
        </p:nvSpPr>
        <p:spPr>
          <a:xfrm>
            <a:off x="182694" y="633196"/>
            <a:ext cx="11704505" cy="499872"/>
          </a:xfrm>
          <a:prstGeom prst="homePlate">
            <a:avLst/>
          </a:prstGeom>
          <a:solidFill>
            <a:srgbClr val="2258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rtl="0">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energy and infrastructure policy solutions are needed to unlock investment?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7671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0</TotalTime>
  <Words>4308</Words>
  <Application>Microsoft Office PowerPoint</Application>
  <PresentationFormat>Widescreen</PresentationFormat>
  <Paragraphs>329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GDS Transport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Nurden - GT GC</dc:creator>
  <cp:lastModifiedBy>Sarah Nurden - GT GC</cp:lastModifiedBy>
  <cp:revision>31</cp:revision>
  <dcterms:created xsi:type="dcterms:W3CDTF">2024-10-22T09:39:17Z</dcterms:created>
  <dcterms:modified xsi:type="dcterms:W3CDTF">2024-11-08T08:46:32Z</dcterms:modified>
</cp:coreProperties>
</file>